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1" r:id="rId3"/>
    <p:sldId id="260" r:id="rId4"/>
    <p:sldId id="297" r:id="rId5"/>
    <p:sldId id="287" r:id="rId6"/>
    <p:sldId id="259" r:id="rId7"/>
    <p:sldId id="270" r:id="rId8"/>
    <p:sldId id="269" r:id="rId9"/>
    <p:sldId id="273" r:id="rId10"/>
    <p:sldId id="272" r:id="rId11"/>
    <p:sldId id="271" r:id="rId12"/>
    <p:sldId id="274" r:id="rId13"/>
    <p:sldId id="280" r:id="rId14"/>
    <p:sldId id="279" r:id="rId15"/>
    <p:sldId id="278" r:id="rId16"/>
    <p:sldId id="298" r:id="rId17"/>
    <p:sldId id="277" r:id="rId18"/>
    <p:sldId id="275" r:id="rId19"/>
    <p:sldId id="292" r:id="rId20"/>
    <p:sldId id="291" r:id="rId21"/>
    <p:sldId id="288" r:id="rId22"/>
    <p:sldId id="296" r:id="rId23"/>
    <p:sldId id="290" r:id="rId24"/>
    <p:sldId id="289" r:id="rId25"/>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713" autoAdjust="0"/>
  </p:normalViewPr>
  <p:slideViewPr>
    <p:cSldViewPr>
      <p:cViewPr>
        <p:scale>
          <a:sx n="84" d="100"/>
          <a:sy n="84" d="100"/>
        </p:scale>
        <p:origin x="-1794"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0215"/>
          </a:xfrm>
          <a:prstGeom prst="rect">
            <a:avLst/>
          </a:prstGeom>
        </p:spPr>
        <p:txBody>
          <a:bodyPr vert="horz" lIns="91440" tIns="45720" rIns="91440" bIns="45720" rtlCol="0"/>
          <a:lstStyle>
            <a:lvl1pPr algn="r">
              <a:defRPr sz="1200"/>
            </a:lvl1pPr>
          </a:lstStyle>
          <a:p>
            <a:fld id="{DA7868DF-48CA-4D72-A5EB-B600AAAD108D}" type="datetimeFigureOut">
              <a:rPr lang="en-US" smtClean="0"/>
              <a:pPr/>
              <a:t>4/26/2012</a:t>
            </a:fld>
            <a:endParaRPr lang="en-US"/>
          </a:p>
        </p:txBody>
      </p:sp>
      <p:sp>
        <p:nvSpPr>
          <p:cNvPr id="4" name="Footer Placeholder 3"/>
          <p:cNvSpPr>
            <a:spLocks noGrp="1"/>
          </p:cNvSpPr>
          <p:nvPr>
            <p:ph type="ftr" sz="quarter" idx="2"/>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52522"/>
            <a:ext cx="3066733" cy="450215"/>
          </a:xfrm>
          <a:prstGeom prst="rect">
            <a:avLst/>
          </a:prstGeom>
        </p:spPr>
        <p:txBody>
          <a:bodyPr vert="horz" lIns="91440" tIns="45720" rIns="91440" bIns="45720" rtlCol="0" anchor="b"/>
          <a:lstStyle>
            <a:lvl1pPr algn="r">
              <a:defRPr sz="1200"/>
            </a:lvl1pPr>
          </a:lstStyle>
          <a:p>
            <a:fld id="{B22779C3-30C2-44AA-AF3C-2496B1AAAF29}" type="slidenum">
              <a:rPr lang="en-US" smtClean="0"/>
              <a:pPr/>
              <a:t>‹#›</a:t>
            </a:fld>
            <a:endParaRPr lang="en-US"/>
          </a:p>
        </p:txBody>
      </p:sp>
    </p:spTree>
    <p:extLst>
      <p:ext uri="{BB962C8B-B14F-4D97-AF65-F5344CB8AC3E}">
        <p14:creationId xmlns:p14="http://schemas.microsoft.com/office/powerpoint/2010/main" xmlns="" val="330662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D0CA49EB-B9DD-423B-9D20-C9145EB96CF9}" type="datetimeFigureOut">
              <a:rPr lang="en-US" smtClean="0"/>
              <a:pPr/>
              <a:t>4/26/2012</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3809C75F-FE16-441F-95D3-0C5A35583975}" type="slidenum">
              <a:rPr lang="en-US" smtClean="0"/>
              <a:pPr/>
              <a:t>‹#›</a:t>
            </a:fld>
            <a:endParaRPr lang="en-US"/>
          </a:p>
        </p:txBody>
      </p:sp>
    </p:spTree>
    <p:extLst>
      <p:ext uri="{BB962C8B-B14F-4D97-AF65-F5344CB8AC3E}">
        <p14:creationId xmlns:p14="http://schemas.microsoft.com/office/powerpoint/2010/main" xmlns="" val="339967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4B798-D87A-47DE-95E8-C69DF5068E33}"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B798-D87A-47DE-95E8-C69DF5068E33}"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B798-D87A-47DE-95E8-C69DF5068E33}"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B798-D87A-47DE-95E8-C69DF5068E33}"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4B798-D87A-47DE-95E8-C69DF5068E33}"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4B798-D87A-47DE-95E8-C69DF5068E33}"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4B798-D87A-47DE-95E8-C69DF5068E33}"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4B798-D87A-47DE-95E8-C69DF5068E33}"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4B798-D87A-47DE-95E8-C69DF5068E33}"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4B798-D87A-47DE-95E8-C69DF5068E33}"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4B798-D87A-47DE-95E8-C69DF5068E33}"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E58AF-225B-4441-8F5C-1E6A70A04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4B798-D87A-47DE-95E8-C69DF5068E33}" type="datetimeFigureOut">
              <a:rPr lang="en-US" smtClean="0"/>
              <a:pPr/>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E58AF-225B-4441-8F5C-1E6A70A04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flsenate.gov/statutes/index.cfm?App_mode=Display_Statute&amp;Search_String=&amp;URL=0100-0199/0119/Sections/0119.071.html" TargetMode="External"/><Relationship Id="rId2" Type="http://schemas.openxmlformats.org/officeDocument/2006/relationships/hyperlink" Target="http://www.flhsmv.gov/ddl/dppainfo.html"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mailto:Davidsupport@flhsmv.gov"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TR001018374.PNG"/>
          <p:cNvPicPr>
            <a:picLocks noChangeAspect="1"/>
          </p:cNvPicPr>
          <p:nvPr/>
        </p:nvPicPr>
        <p:blipFill>
          <a:blip r:embed="rId2"/>
          <a:stretch>
            <a:fillRect/>
          </a:stretch>
        </p:blipFill>
        <p:spPr>
          <a:xfrm>
            <a:off x="0" y="0"/>
            <a:ext cx="9144000" cy="6853843"/>
          </a:xfrm>
          <a:prstGeom prst="rect">
            <a:avLst/>
          </a:prstGeom>
        </p:spPr>
      </p:pic>
      <p:pic>
        <p:nvPicPr>
          <p:cNvPr id="7" name="Picture 6" descr="TR001018374.PNG"/>
          <p:cNvPicPr>
            <a:picLocks noChangeAspect="1"/>
          </p:cNvPicPr>
          <p:nvPr/>
        </p:nvPicPr>
        <p:blipFill>
          <a:blip r:embed="rId2">
            <a:duotone>
              <a:schemeClr val="accent2">
                <a:shade val="45000"/>
                <a:satMod val="135000"/>
              </a:schemeClr>
              <a:prstClr val="white"/>
            </a:duotone>
            <a:lum bright="-12000" contrast="37000"/>
          </a:blip>
          <a:srcRect l="11111" b="63636"/>
          <a:stretch>
            <a:fillRect/>
          </a:stretch>
        </p:blipFill>
        <p:spPr>
          <a:xfrm>
            <a:off x="0" y="2209800"/>
            <a:ext cx="9144000" cy="2590800"/>
          </a:xfrm>
          <a:prstGeom prst="rect">
            <a:avLst/>
          </a:prstGeom>
          <a:scene3d>
            <a:camera prst="orthographicFront"/>
            <a:lightRig rig="threePt" dir="t"/>
          </a:scene3d>
          <a:sp3d>
            <a:bevelT prst="slope"/>
          </a:sp3d>
        </p:spPr>
      </p:pic>
      <p:sp>
        <p:nvSpPr>
          <p:cNvPr id="10" name="Rectangle 9"/>
          <p:cNvSpPr/>
          <p:nvPr/>
        </p:nvSpPr>
        <p:spPr>
          <a:xfrm>
            <a:off x="152400" y="4343400"/>
            <a:ext cx="9144000" cy="646331"/>
          </a:xfrm>
          <a:prstGeom prst="rect">
            <a:avLst/>
          </a:prstGeom>
        </p:spPr>
        <p:txBody>
          <a:bodyPr wrap="square">
            <a:spAutoFit/>
          </a:bodyPr>
          <a:lstStyle/>
          <a:p>
            <a:r>
              <a:rPr lang="en-US" dirty="0" smtClean="0">
                <a:solidFill>
                  <a:schemeClr val="bg1"/>
                </a:solidFill>
                <a:latin typeface="Eras Bold ITC" pitchFamily="34" charset="0"/>
              </a:rPr>
              <a:t>Clayton Boyd Walden, Director    		Division </a:t>
            </a:r>
            <a:r>
              <a:rPr lang="en-US" dirty="0" smtClean="0">
                <a:solidFill>
                  <a:schemeClr val="bg1"/>
                </a:solidFill>
                <a:latin typeface="Eras Bold ITC" pitchFamily="34" charset="0"/>
              </a:rPr>
              <a:t>of Motorist Services</a:t>
            </a:r>
          </a:p>
          <a:p>
            <a:pPr algn="r"/>
            <a:endParaRPr lang="en-US" dirty="0" smtClean="0">
              <a:solidFill>
                <a:schemeClr val="bg1"/>
              </a:solidFill>
              <a:latin typeface="Eras Bold ITC" pitchFamily="34" charset="0"/>
            </a:endParaRPr>
          </a:p>
        </p:txBody>
      </p:sp>
      <p:sp>
        <p:nvSpPr>
          <p:cNvPr id="13" name="Rectangle 12"/>
          <p:cNvSpPr/>
          <p:nvPr/>
        </p:nvSpPr>
        <p:spPr>
          <a:xfrm>
            <a:off x="152400" y="2362200"/>
            <a:ext cx="8991600" cy="461665"/>
          </a:xfrm>
          <a:prstGeom prst="rect">
            <a:avLst/>
          </a:prstGeom>
        </p:spPr>
        <p:txBody>
          <a:bodyPr wrap="square">
            <a:spAutoFit/>
          </a:bodyPr>
          <a:lstStyle/>
          <a:p>
            <a:pPr algn="ctr"/>
            <a:r>
              <a:rPr lang="en-US" sz="2400" b="1" dirty="0" smtClean="0">
                <a:solidFill>
                  <a:schemeClr val="bg1"/>
                </a:solidFill>
                <a:latin typeface="Georgia" pitchFamily="18" charset="0"/>
              </a:rPr>
              <a:t>VOTER REGISTRATION AND IDENTIFICATION</a:t>
            </a:r>
            <a:endParaRPr lang="en-US" sz="2400" b="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solidFill>
                  <a:srgbClr val="C00000"/>
                </a:solidFill>
                <a:latin typeface="Georgia" pitchFamily="18" charset="0"/>
              </a:rPr>
              <a:t>Motor Voter Issuance</a:t>
            </a:r>
            <a:endParaRPr lang="en-US" dirty="0">
              <a:solidFill>
                <a:srgbClr val="C0000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5" name="Rectangle 4"/>
          <p:cNvSpPr/>
          <p:nvPr/>
        </p:nvSpPr>
        <p:spPr>
          <a:xfrm>
            <a:off x="685800" y="1371600"/>
            <a:ext cx="7772400" cy="3693319"/>
          </a:xfrm>
          <a:prstGeom prst="rect">
            <a:avLst/>
          </a:prstGeom>
        </p:spPr>
        <p:txBody>
          <a:bodyPr wrap="square">
            <a:spAutoFit/>
          </a:bodyPr>
          <a:lstStyle/>
          <a:p>
            <a:r>
              <a:rPr lang="en-US" b="1" dirty="0" smtClean="0">
                <a:solidFill>
                  <a:srgbClr val="C00000"/>
                </a:solidFill>
                <a:latin typeface="Georgia" pitchFamily="18" charset="0"/>
              </a:rPr>
              <a:t>Application </a:t>
            </a:r>
            <a:r>
              <a:rPr lang="en-US" b="1" dirty="0">
                <a:solidFill>
                  <a:srgbClr val="C00000"/>
                </a:solidFill>
                <a:latin typeface="Georgia" pitchFamily="18" charset="0"/>
              </a:rPr>
              <a:t>Verification Sheet </a:t>
            </a:r>
            <a:r>
              <a:rPr lang="en-US" b="1" dirty="0">
                <a:solidFill>
                  <a:srgbClr val="002060"/>
                </a:solidFill>
                <a:latin typeface="Georgia" pitchFamily="18" charset="0"/>
              </a:rPr>
              <a:t>– </a:t>
            </a:r>
            <a:r>
              <a:rPr lang="en-US" b="1" dirty="0" smtClean="0">
                <a:solidFill>
                  <a:srgbClr val="002060"/>
                </a:solidFill>
                <a:latin typeface="Georgia" pitchFamily="18" charset="0"/>
              </a:rPr>
              <a:t>After electronic entry of all Motor Voter information, the examiner will print the intake </a:t>
            </a:r>
            <a:r>
              <a:rPr lang="en-US" b="1" dirty="0">
                <a:solidFill>
                  <a:srgbClr val="002060"/>
                </a:solidFill>
                <a:latin typeface="Georgia" pitchFamily="18" charset="0"/>
              </a:rPr>
              <a:t>application </a:t>
            </a:r>
            <a:r>
              <a:rPr lang="en-US" b="1" dirty="0" smtClean="0">
                <a:solidFill>
                  <a:srgbClr val="002060"/>
                </a:solidFill>
                <a:latin typeface="Georgia" pitchFamily="18" charset="0"/>
              </a:rPr>
              <a:t>for </a:t>
            </a:r>
            <a:r>
              <a:rPr lang="en-US" b="1" dirty="0">
                <a:solidFill>
                  <a:srgbClr val="002060"/>
                </a:solidFill>
                <a:latin typeface="Georgia" pitchFamily="18" charset="0"/>
              </a:rPr>
              <a:t>the </a:t>
            </a:r>
            <a:r>
              <a:rPr lang="en-US" b="1" dirty="0" smtClean="0">
                <a:solidFill>
                  <a:srgbClr val="002060"/>
                </a:solidFill>
                <a:latin typeface="Georgia" pitchFamily="18" charset="0"/>
              </a:rPr>
              <a:t>customer to review. A </a:t>
            </a:r>
            <a:r>
              <a:rPr lang="en-US" b="1" dirty="0">
                <a:solidFill>
                  <a:srgbClr val="002060"/>
                </a:solidFill>
                <a:latin typeface="Georgia" pitchFamily="18" charset="0"/>
              </a:rPr>
              <a:t>copy of the application </a:t>
            </a:r>
            <a:r>
              <a:rPr lang="en-US" b="1" dirty="0" smtClean="0">
                <a:solidFill>
                  <a:srgbClr val="002060"/>
                </a:solidFill>
                <a:latin typeface="Georgia" pitchFamily="18" charset="0"/>
              </a:rPr>
              <a:t>is printed in </a:t>
            </a:r>
            <a:r>
              <a:rPr lang="en-US" b="1" dirty="0">
                <a:solidFill>
                  <a:srgbClr val="002060"/>
                </a:solidFill>
                <a:latin typeface="Georgia" pitchFamily="18" charset="0"/>
              </a:rPr>
              <a:t>all cases whether it is a new registration or an </a:t>
            </a:r>
            <a:r>
              <a:rPr lang="en-US" b="1" dirty="0" smtClean="0">
                <a:solidFill>
                  <a:srgbClr val="002060"/>
                </a:solidFill>
                <a:latin typeface="Georgia" pitchFamily="18" charset="0"/>
              </a:rPr>
              <a:t>update and given to the customer.   </a:t>
            </a:r>
          </a:p>
          <a:p>
            <a:endParaRPr lang="en-US" b="1" dirty="0">
              <a:solidFill>
                <a:srgbClr val="002060"/>
              </a:solidFill>
              <a:latin typeface="Georgia" pitchFamily="18" charset="0"/>
            </a:endParaRPr>
          </a:p>
          <a:p>
            <a:r>
              <a:rPr lang="en-US" b="1" dirty="0">
                <a:solidFill>
                  <a:srgbClr val="C00000"/>
                </a:solidFill>
                <a:latin typeface="Georgia" pitchFamily="18" charset="0"/>
              </a:rPr>
              <a:t>Review Information </a:t>
            </a:r>
            <a:r>
              <a:rPr lang="en-US" b="1" dirty="0">
                <a:solidFill>
                  <a:srgbClr val="002060"/>
                </a:solidFill>
                <a:latin typeface="Georgia" pitchFamily="18" charset="0"/>
              </a:rPr>
              <a:t>- </a:t>
            </a:r>
            <a:r>
              <a:rPr lang="en-US" b="1" dirty="0" smtClean="0">
                <a:solidFill>
                  <a:srgbClr val="002060"/>
                </a:solidFill>
                <a:latin typeface="Georgia" pitchFamily="18" charset="0"/>
              </a:rPr>
              <a:t>The </a:t>
            </a:r>
            <a:r>
              <a:rPr lang="en-US" b="1" dirty="0">
                <a:solidFill>
                  <a:srgbClr val="002060"/>
                </a:solidFill>
                <a:latin typeface="Georgia" pitchFamily="18" charset="0"/>
              </a:rPr>
              <a:t>customer </a:t>
            </a:r>
            <a:r>
              <a:rPr lang="en-US" b="1" dirty="0" smtClean="0">
                <a:solidFill>
                  <a:srgbClr val="002060"/>
                </a:solidFill>
                <a:latin typeface="Georgia" pitchFamily="18" charset="0"/>
              </a:rPr>
              <a:t>is instructed to </a:t>
            </a:r>
            <a:r>
              <a:rPr lang="en-US" b="1" dirty="0">
                <a:solidFill>
                  <a:srgbClr val="002060"/>
                </a:solidFill>
                <a:latin typeface="Georgia" pitchFamily="18" charset="0"/>
              </a:rPr>
              <a:t>read the oath, and review and verify that the voter registration information entered is correct especially the name, address, and political party selection. </a:t>
            </a:r>
            <a:endParaRPr lang="en-US" b="1" dirty="0" smtClean="0">
              <a:solidFill>
                <a:srgbClr val="002060"/>
              </a:solidFill>
              <a:latin typeface="Georgia" pitchFamily="18" charset="0"/>
            </a:endParaRPr>
          </a:p>
          <a:p>
            <a:endParaRPr lang="en-US" b="1" dirty="0">
              <a:solidFill>
                <a:srgbClr val="002060"/>
              </a:solidFill>
              <a:latin typeface="Georgia" pitchFamily="18" charset="0"/>
            </a:endParaRPr>
          </a:p>
          <a:p>
            <a:r>
              <a:rPr lang="en-US" b="1" dirty="0" smtClean="0">
                <a:solidFill>
                  <a:srgbClr val="002060"/>
                </a:solidFill>
                <a:latin typeface="Georgia" pitchFamily="18" charset="0"/>
              </a:rPr>
              <a:t>Upon completion of the review, the voter registration application is processed.  </a:t>
            </a:r>
            <a:r>
              <a:rPr lang="en-US" b="1" dirty="0">
                <a:solidFill>
                  <a:srgbClr val="002060"/>
                </a:solidFill>
                <a:latin typeface="Georgia"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43200"/>
            <a:ext cx="7772400" cy="1470025"/>
          </a:xfrm>
        </p:spPr>
        <p:txBody>
          <a:bodyPr>
            <a:normAutofit fontScale="90000"/>
          </a:bodyPr>
          <a:lstStyle/>
          <a:p>
            <a:r>
              <a:rPr lang="en-US" dirty="0" smtClean="0">
                <a:solidFill>
                  <a:srgbClr val="C00000"/>
                </a:solidFill>
                <a:latin typeface="Georgia" pitchFamily="18" charset="0"/>
              </a:rPr>
              <a:t/>
            </a:r>
            <a:br>
              <a:rPr lang="en-US" dirty="0" smtClean="0">
                <a:solidFill>
                  <a:srgbClr val="C00000"/>
                </a:solidFill>
                <a:latin typeface="Georgia" pitchFamily="18" charset="0"/>
              </a:rPr>
            </a:br>
            <a:r>
              <a:rPr lang="en-US" dirty="0" smtClean="0">
                <a:solidFill>
                  <a:srgbClr val="C00000"/>
                </a:solidFill>
                <a:latin typeface="Georgia" pitchFamily="18" charset="0"/>
              </a:rPr>
              <a:t>Legal Presence and Address Verification </a:t>
            </a:r>
            <a:r>
              <a:rPr lang="en-US" dirty="0" smtClean="0">
                <a:solidFill>
                  <a:srgbClr val="002060"/>
                </a:solidFill>
                <a:latin typeface="Georgia" pitchFamily="18" charset="0"/>
              </a:rPr>
              <a:t/>
            </a:r>
            <a:br>
              <a:rPr lang="en-US" dirty="0" smtClean="0">
                <a:solidFill>
                  <a:srgbClr val="002060"/>
                </a:solidFill>
                <a:latin typeface="Georgia" pitchFamily="18" charset="0"/>
              </a:rPr>
            </a:br>
            <a:endParaRPr lang="en-US" dirty="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5" name="TextBox 4"/>
          <p:cNvSpPr txBox="1"/>
          <p:nvPr/>
        </p:nvSpPr>
        <p:spPr>
          <a:xfrm>
            <a:off x="0" y="609600"/>
            <a:ext cx="9315371" cy="1446550"/>
          </a:xfrm>
          <a:prstGeom prst="rect">
            <a:avLst/>
          </a:prstGeom>
          <a:noFill/>
        </p:spPr>
        <p:txBody>
          <a:bodyPr wrap="none" rtlCol="0">
            <a:spAutoFit/>
          </a:bodyPr>
          <a:lstStyle/>
          <a:p>
            <a:r>
              <a:rPr lang="en-US" sz="4400" b="1" dirty="0" smtClean="0">
                <a:solidFill>
                  <a:srgbClr val="002060"/>
                </a:solidFill>
                <a:latin typeface="Georgia" pitchFamily="18" charset="0"/>
              </a:rPr>
              <a:t>DRIVER &amp; VEHICLE EXPRESS </a:t>
            </a:r>
          </a:p>
          <a:p>
            <a:pPr algn="ctr"/>
            <a:r>
              <a:rPr lang="en-US" sz="4400" b="1" dirty="0" smtClean="0">
                <a:solidFill>
                  <a:srgbClr val="002060"/>
                </a:solidFill>
                <a:latin typeface="Georgia" pitchFamily="18" charset="0"/>
              </a:rPr>
              <a:t>(DAVE)</a:t>
            </a:r>
            <a:endParaRPr lang="en-US" sz="4400" b="1" dirty="0">
              <a:solidFill>
                <a:srgbClr val="002060"/>
              </a:solidFill>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6" name="Rectangle 5"/>
          <p:cNvSpPr/>
          <p:nvPr/>
        </p:nvSpPr>
        <p:spPr>
          <a:xfrm>
            <a:off x="304800" y="228600"/>
            <a:ext cx="8422498" cy="646331"/>
          </a:xfrm>
          <a:prstGeom prst="rect">
            <a:avLst/>
          </a:prstGeom>
        </p:spPr>
        <p:txBody>
          <a:bodyPr wrap="none">
            <a:spAutoFit/>
          </a:bodyPr>
          <a:lstStyle/>
          <a:p>
            <a:r>
              <a:rPr lang="en-US" sz="3600" b="1" dirty="0" smtClean="0">
                <a:solidFill>
                  <a:srgbClr val="002060"/>
                </a:solidFill>
                <a:latin typeface="Georgia" pitchFamily="18" charset="0"/>
              </a:rPr>
              <a:t>DAVE: Driver And Vehicle Express</a:t>
            </a:r>
            <a:endParaRPr lang="en-US" sz="3600" dirty="0">
              <a:solidFill>
                <a:srgbClr val="002060"/>
              </a:solidFill>
              <a:latin typeface="Georgia" pitchFamily="18" charset="0"/>
            </a:endParaRPr>
          </a:p>
        </p:txBody>
      </p:sp>
      <p:sp>
        <p:nvSpPr>
          <p:cNvPr id="7" name="Rectangle 6"/>
          <p:cNvSpPr/>
          <p:nvPr/>
        </p:nvSpPr>
        <p:spPr>
          <a:xfrm>
            <a:off x="609600" y="1219200"/>
            <a:ext cx="7543800" cy="2585323"/>
          </a:xfrm>
          <a:prstGeom prst="rect">
            <a:avLst/>
          </a:prstGeom>
        </p:spPr>
        <p:txBody>
          <a:bodyPr wrap="square">
            <a:spAutoFit/>
          </a:bodyPr>
          <a:lstStyle/>
          <a:p>
            <a:r>
              <a:rPr lang="en-US" dirty="0" smtClean="0">
                <a:solidFill>
                  <a:srgbClr val="C00000"/>
                </a:solidFill>
                <a:latin typeface="Georgia" pitchFamily="18" charset="0"/>
              </a:rPr>
              <a:t>Access to DAVE is available to certain government agencies once the Department of Highway Safety and Motor Vehicles (Provider Agency) and the Requesting Agency enter into a Memorandum of Understanding (MOU) which establishes the purposes for and conditions of electronic access to DAVE.</a:t>
            </a:r>
          </a:p>
          <a:p>
            <a:endParaRPr lang="en-US" dirty="0" smtClean="0">
              <a:solidFill>
                <a:srgbClr val="C00000"/>
              </a:solidFill>
              <a:latin typeface="Georgia" pitchFamily="18" charset="0"/>
            </a:endParaRPr>
          </a:p>
          <a:p>
            <a:endParaRPr lang="en-US" sz="900" dirty="0" smtClean="0">
              <a:solidFill>
                <a:srgbClr val="C00000"/>
              </a:solidFill>
              <a:latin typeface="Georgia" pitchFamily="18" charset="0"/>
            </a:endParaRPr>
          </a:p>
          <a:p>
            <a:r>
              <a:rPr lang="en-US" dirty="0" smtClean="0">
                <a:solidFill>
                  <a:srgbClr val="C00000"/>
                </a:solidFill>
                <a:latin typeface="Georgia" pitchFamily="18" charset="0"/>
              </a:rPr>
              <a:t>The Requesting Agency will identify a Point of Contact (POC) who will coordinate with HSMV.</a:t>
            </a:r>
          </a:p>
          <a:p>
            <a:pPr>
              <a:buNone/>
            </a:pPr>
            <a:endParaRPr lang="en-US" sz="900" dirty="0" smtClean="0">
              <a:solidFill>
                <a:srgbClr val="C00000"/>
              </a:solidFill>
              <a:latin typeface="Georgia" pitchFamily="18" charset="0"/>
            </a:endParaRPr>
          </a:p>
        </p:txBody>
      </p:sp>
      <p:sp>
        <p:nvSpPr>
          <p:cNvPr id="8" name="Rounded Rectangle 7"/>
          <p:cNvSpPr/>
          <p:nvPr/>
        </p:nvSpPr>
        <p:spPr>
          <a:xfrm>
            <a:off x="762000" y="3886200"/>
            <a:ext cx="7162800" cy="1219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PLEASE NOTE: DHSMV IS CURRENTLY IDENTIFYING A FEE STRUCTURE FOR DAVE ACCESS.  FEES WOULD BE IMPLEMENTED FOR THE SOLE PURPOSE OF MAINTAINING THE DAVE SYSTEM.  ONCE THE FEE STRUCTURE IS IN PLACE, ALL USERS WILL BE NOTIFIED IN WRITING.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924800" cy="4191000"/>
          </a:xfrm>
        </p:spPr>
        <p:txBody>
          <a:bodyPr>
            <a:normAutofit fontScale="90000"/>
          </a:bodyPr>
          <a:lstStyle/>
          <a:p>
            <a:pPr algn="l"/>
            <a:r>
              <a:rPr lang="en-US" sz="1800" dirty="0" smtClean="0">
                <a:solidFill>
                  <a:srgbClr val="C00000"/>
                </a:solidFill>
                <a:latin typeface="Georgia" pitchFamily="18" charset="0"/>
              </a:rPr>
              <a:t/>
            </a:r>
            <a:br>
              <a:rPr lang="en-US" sz="1800" dirty="0" smtClean="0">
                <a:solidFill>
                  <a:srgbClr val="C00000"/>
                </a:solidFill>
                <a:latin typeface="Georgia" pitchFamily="18" charset="0"/>
              </a:rPr>
            </a:br>
            <a:r>
              <a:rPr lang="en-US" sz="1800" dirty="0" smtClean="0">
                <a:solidFill>
                  <a:srgbClr val="C00000"/>
                </a:solidFill>
                <a:latin typeface="Georgia" pitchFamily="18" charset="0"/>
              </a:rPr>
              <a:t>Confidential personal information is defined by the laws listed below. </a:t>
            </a:r>
            <a:br>
              <a:rPr lang="en-US" sz="1800" dirty="0" smtClean="0">
                <a:solidFill>
                  <a:srgbClr val="C00000"/>
                </a:solidFill>
                <a:latin typeface="Georgia" pitchFamily="18" charset="0"/>
              </a:rPr>
            </a:br>
            <a:r>
              <a:rPr lang="en-US" sz="1800" dirty="0" smtClean="0">
                <a:solidFill>
                  <a:schemeClr val="bg2">
                    <a:lumMod val="20000"/>
                    <a:lumOff val="80000"/>
                  </a:schemeClr>
                </a:solidFill>
                <a:latin typeface="Georgia" pitchFamily="18" charset="0"/>
                <a:hlinkClick r:id="rId2"/>
              </a:rPr>
              <a:t>Driver Privacy Protection Act (DPPA) </a:t>
            </a:r>
            <a:r>
              <a:rPr lang="en-US" sz="1800" dirty="0" smtClean="0">
                <a:solidFill>
                  <a:srgbClr val="C00000"/>
                </a:solidFill>
                <a:latin typeface="Georgia" pitchFamily="18" charset="0"/>
              </a:rPr>
              <a:t>– Federal law</a:t>
            </a:r>
            <a:r>
              <a:rPr lang="en-US" sz="1800" dirty="0" smtClean="0">
                <a:solidFill>
                  <a:schemeClr val="bg2">
                    <a:lumMod val="20000"/>
                    <a:lumOff val="80000"/>
                  </a:schemeClr>
                </a:solidFill>
                <a:latin typeface="Georgia" pitchFamily="18" charset="0"/>
              </a:rPr>
              <a:t/>
            </a:r>
            <a:br>
              <a:rPr lang="en-US" sz="1800" dirty="0" smtClean="0">
                <a:solidFill>
                  <a:schemeClr val="bg2">
                    <a:lumMod val="20000"/>
                    <a:lumOff val="80000"/>
                  </a:schemeClr>
                </a:solidFill>
                <a:latin typeface="Georgia" pitchFamily="18" charset="0"/>
              </a:rPr>
            </a:br>
            <a:r>
              <a:rPr lang="en-US" sz="1800" dirty="0" smtClean="0">
                <a:solidFill>
                  <a:srgbClr val="C00000"/>
                </a:solidFill>
                <a:latin typeface="Georgia" pitchFamily="18" charset="0"/>
              </a:rPr>
              <a:t>Section</a:t>
            </a:r>
            <a:r>
              <a:rPr lang="en-US" sz="1800" dirty="0" smtClean="0">
                <a:solidFill>
                  <a:schemeClr val="bg2">
                    <a:lumMod val="20000"/>
                    <a:lumOff val="80000"/>
                  </a:schemeClr>
                </a:solidFill>
                <a:latin typeface="Georgia" pitchFamily="18" charset="0"/>
              </a:rPr>
              <a:t> </a:t>
            </a:r>
            <a:r>
              <a:rPr lang="en-US" sz="1800" u="sng" dirty="0" smtClean="0">
                <a:solidFill>
                  <a:schemeClr val="bg2">
                    <a:lumMod val="20000"/>
                    <a:lumOff val="80000"/>
                  </a:schemeClr>
                </a:solidFill>
                <a:latin typeface="Georgia" pitchFamily="18" charset="0"/>
                <a:hlinkClick r:id="rId3"/>
              </a:rPr>
              <a:t>119.071 (4</a:t>
            </a:r>
            <a:r>
              <a:rPr lang="en-US" sz="1800" u="sng" dirty="0" smtClean="0">
                <a:solidFill>
                  <a:srgbClr val="C00000"/>
                </a:solidFill>
                <a:latin typeface="Georgia" pitchFamily="18" charset="0"/>
                <a:hlinkClick r:id="rId3"/>
              </a:rPr>
              <a:t>)</a:t>
            </a:r>
            <a:r>
              <a:rPr lang="en-US" sz="1800" dirty="0" smtClean="0">
                <a:solidFill>
                  <a:srgbClr val="C00000"/>
                </a:solidFill>
                <a:latin typeface="Georgia" pitchFamily="18" charset="0"/>
              </a:rPr>
              <a:t>, Florida Statutes </a:t>
            </a:r>
            <a:br>
              <a:rPr lang="en-US" sz="1800" dirty="0" smtClean="0">
                <a:solidFill>
                  <a:srgbClr val="C00000"/>
                </a:solidFill>
                <a:latin typeface="Georgia" pitchFamily="18" charset="0"/>
              </a:rPr>
            </a:br>
            <a:r>
              <a:rPr lang="en-US" sz="2200" dirty="0" smtClean="0">
                <a:solidFill>
                  <a:srgbClr val="C00000"/>
                </a:solidFill>
                <a:latin typeface="Georgia" pitchFamily="18" charset="0"/>
              </a:rPr>
              <a:t/>
            </a:r>
            <a:br>
              <a:rPr lang="en-US" sz="2200" dirty="0" smtClean="0">
                <a:solidFill>
                  <a:srgbClr val="C00000"/>
                </a:solidFill>
                <a:latin typeface="Georgia" pitchFamily="18" charset="0"/>
              </a:rPr>
            </a:br>
            <a:r>
              <a:rPr lang="en-US" sz="1800" dirty="0" smtClean="0">
                <a:solidFill>
                  <a:srgbClr val="C00000"/>
                </a:solidFill>
                <a:latin typeface="Georgia" pitchFamily="18" charset="0"/>
              </a:rPr>
              <a:t>The Providing Agency is responsible for protecting information defined as confidential or as otherwise prohibited from public inspection or copying under Public Records Law.</a:t>
            </a:r>
            <a:r>
              <a:rPr lang="en-US" sz="1800" dirty="0" smtClean="0">
                <a:solidFill>
                  <a:srgbClr val="FF0000"/>
                </a:solidFill>
                <a:latin typeface="Georgia" pitchFamily="18" charset="0"/>
              </a:rPr>
              <a:t/>
            </a:r>
            <a:br>
              <a:rPr lang="en-US" sz="1800" dirty="0" smtClean="0">
                <a:solidFill>
                  <a:srgbClr val="FF0000"/>
                </a:solidFill>
                <a:latin typeface="Georgia" pitchFamily="18" charset="0"/>
              </a:rPr>
            </a:br>
            <a:r>
              <a:rPr lang="en-US" sz="2200" dirty="0" smtClean="0">
                <a:solidFill>
                  <a:srgbClr val="FF0000"/>
                </a:solidFill>
                <a:latin typeface="Georgia" pitchFamily="18" charset="0"/>
              </a:rPr>
              <a:t/>
            </a:r>
            <a:br>
              <a:rPr lang="en-US" sz="2200" dirty="0" smtClean="0">
                <a:solidFill>
                  <a:srgbClr val="FF0000"/>
                </a:solidFill>
                <a:latin typeface="Georgia" pitchFamily="18" charset="0"/>
              </a:rPr>
            </a:br>
            <a:r>
              <a:rPr lang="en-US" sz="1800" dirty="0" smtClean="0">
                <a:solidFill>
                  <a:srgbClr val="C00000"/>
                </a:solidFill>
                <a:latin typeface="Georgia" pitchFamily="18" charset="0"/>
              </a:rPr>
              <a:t>The Requesting Agency is responsible for protecting confidential information by ensuring users with access are instructed on confidential nature of information.</a:t>
            </a:r>
            <a:br>
              <a:rPr lang="en-US" sz="1800" dirty="0" smtClean="0">
                <a:solidFill>
                  <a:srgbClr val="C00000"/>
                </a:solidFill>
                <a:latin typeface="Georgia" pitchFamily="18" charset="0"/>
              </a:rPr>
            </a:br>
            <a:r>
              <a:rPr lang="en-US" sz="2200" dirty="0" smtClean="0">
                <a:solidFill>
                  <a:srgbClr val="C00000"/>
                </a:solidFill>
                <a:latin typeface="Georgia" pitchFamily="18" charset="0"/>
              </a:rPr>
              <a:t/>
            </a:r>
            <a:br>
              <a:rPr lang="en-US" sz="2200" dirty="0" smtClean="0">
                <a:solidFill>
                  <a:srgbClr val="C00000"/>
                </a:solidFill>
                <a:latin typeface="Georgia" pitchFamily="18" charset="0"/>
              </a:rPr>
            </a:br>
            <a:r>
              <a:rPr lang="en-US" sz="1800" dirty="0" smtClean="0">
                <a:solidFill>
                  <a:srgbClr val="C00000"/>
                </a:solidFill>
                <a:latin typeface="Georgia" pitchFamily="18" charset="0"/>
              </a:rPr>
              <a:t>The Requesting Agency is responsible for ensuring </a:t>
            </a:r>
            <a:r>
              <a:rPr lang="en-US" sz="1800" dirty="0">
                <a:solidFill>
                  <a:srgbClr val="C00000"/>
                </a:solidFill>
                <a:latin typeface="Georgia" pitchFamily="18" charset="0"/>
              </a:rPr>
              <a:t>u</a:t>
            </a:r>
            <a:r>
              <a:rPr lang="en-US" sz="1800" dirty="0" smtClean="0">
                <a:solidFill>
                  <a:srgbClr val="C00000"/>
                </a:solidFill>
                <a:latin typeface="Georgia" pitchFamily="18" charset="0"/>
              </a:rPr>
              <a:t>sers acknowledge their understanding of confidentiality requirements.</a:t>
            </a:r>
            <a:br>
              <a:rPr lang="en-US" sz="1800" dirty="0" smtClean="0">
                <a:solidFill>
                  <a:srgbClr val="C00000"/>
                </a:solidFill>
                <a:latin typeface="Georgia" pitchFamily="18" charset="0"/>
              </a:rPr>
            </a:br>
            <a:r>
              <a:rPr lang="en-US" sz="1800" dirty="0" smtClean="0">
                <a:solidFill>
                  <a:srgbClr val="C00000"/>
                </a:solidFill>
                <a:latin typeface="Georgia" pitchFamily="18" charset="0"/>
              </a:rPr>
              <a:t/>
            </a:r>
            <a:br>
              <a:rPr lang="en-US" sz="1800" dirty="0" smtClean="0">
                <a:solidFill>
                  <a:srgbClr val="C00000"/>
                </a:solidFill>
                <a:latin typeface="Georgia" pitchFamily="18" charset="0"/>
              </a:rPr>
            </a:br>
            <a:r>
              <a:rPr lang="en-US" sz="1800" dirty="0" smtClean="0">
                <a:solidFill>
                  <a:srgbClr val="C00000"/>
                </a:solidFill>
                <a:latin typeface="Georgia" pitchFamily="18" charset="0"/>
              </a:rPr>
              <a:t/>
            </a:r>
            <a:br>
              <a:rPr lang="en-US" sz="1800" dirty="0" smtClean="0">
                <a:solidFill>
                  <a:srgbClr val="C00000"/>
                </a:solidFill>
                <a:latin typeface="Georgia" pitchFamily="18" charset="0"/>
              </a:rPr>
            </a:br>
            <a:endParaRPr lang="en-US" sz="1800" dirty="0">
              <a:solidFill>
                <a:srgbClr val="C00000"/>
              </a:solidFill>
              <a:latin typeface="Georgia" pitchFamily="18" charset="0"/>
            </a:endParaRPr>
          </a:p>
        </p:txBody>
      </p:sp>
      <p:pic>
        <p:nvPicPr>
          <p:cNvPr id="4" name="Picture 3" descr="TR001018374.PNG"/>
          <p:cNvPicPr>
            <a:picLocks noChangeAspect="1"/>
          </p:cNvPicPr>
          <p:nvPr/>
        </p:nvPicPr>
        <p:blipFill>
          <a:blip r:embed="rId4"/>
          <a:srcRect t="80049"/>
          <a:stretch>
            <a:fillRect/>
          </a:stretch>
        </p:blipFill>
        <p:spPr>
          <a:xfrm>
            <a:off x="0" y="5486400"/>
            <a:ext cx="9144000" cy="1367443"/>
          </a:xfrm>
          <a:prstGeom prst="rect">
            <a:avLst/>
          </a:prstGeom>
        </p:spPr>
      </p:pic>
      <p:sp>
        <p:nvSpPr>
          <p:cNvPr id="5" name="Rectangle 4"/>
          <p:cNvSpPr/>
          <p:nvPr/>
        </p:nvSpPr>
        <p:spPr>
          <a:xfrm>
            <a:off x="1981200" y="152400"/>
            <a:ext cx="4536819" cy="769441"/>
          </a:xfrm>
          <a:prstGeom prst="rect">
            <a:avLst/>
          </a:prstGeom>
        </p:spPr>
        <p:txBody>
          <a:bodyPr wrap="none">
            <a:spAutoFit/>
          </a:bodyPr>
          <a:lstStyle/>
          <a:p>
            <a:r>
              <a:rPr lang="en-US" sz="4400" b="1" dirty="0" smtClean="0">
                <a:solidFill>
                  <a:srgbClr val="002060"/>
                </a:solidFill>
                <a:latin typeface="Georgia" pitchFamily="18" charset="0"/>
              </a:rPr>
              <a:t>Confidentiality</a:t>
            </a:r>
            <a:endParaRPr lang="en-US" sz="4400" dirty="0">
              <a:solidFill>
                <a:srgbClr val="002060"/>
              </a:solidFill>
              <a:latin typeface="Georgia" pitchFamily="18" charset="0"/>
            </a:endParaRPr>
          </a:p>
        </p:txBody>
      </p:sp>
      <p:pic>
        <p:nvPicPr>
          <p:cNvPr id="6" name="Picture 9" descr="animatedflag1"/>
          <p:cNvPicPr>
            <a:picLocks noChangeAspect="1" noChangeArrowheads="1" noCrop="1"/>
          </p:cNvPicPr>
          <p:nvPr/>
        </p:nvPicPr>
        <p:blipFill>
          <a:blip r:embed="rId5" cstate="print"/>
          <a:srcRect/>
          <a:stretch>
            <a:fillRect/>
          </a:stretch>
        </p:blipFill>
        <p:spPr bwMode="auto">
          <a:xfrm>
            <a:off x="381000" y="1295400"/>
            <a:ext cx="304799" cy="219363"/>
          </a:xfrm>
          <a:prstGeom prst="rect">
            <a:avLst/>
          </a:prstGeom>
          <a:noFill/>
        </p:spPr>
      </p:pic>
      <p:pic>
        <p:nvPicPr>
          <p:cNvPr id="7" name="Picture 9" descr="animatedflag1"/>
          <p:cNvPicPr>
            <a:picLocks noChangeAspect="1" noChangeArrowheads="1" noCrop="1"/>
          </p:cNvPicPr>
          <p:nvPr/>
        </p:nvPicPr>
        <p:blipFill>
          <a:blip r:embed="rId5" cstate="print"/>
          <a:srcRect/>
          <a:stretch>
            <a:fillRect/>
          </a:stretch>
        </p:blipFill>
        <p:spPr bwMode="auto">
          <a:xfrm>
            <a:off x="381000" y="2286000"/>
            <a:ext cx="304799" cy="219363"/>
          </a:xfrm>
          <a:prstGeom prst="rect">
            <a:avLst/>
          </a:prstGeom>
          <a:noFill/>
        </p:spPr>
      </p:pic>
      <p:pic>
        <p:nvPicPr>
          <p:cNvPr id="8" name="Picture 9" descr="animatedflag1"/>
          <p:cNvPicPr>
            <a:picLocks noChangeAspect="1" noChangeArrowheads="1" noCrop="1"/>
          </p:cNvPicPr>
          <p:nvPr/>
        </p:nvPicPr>
        <p:blipFill>
          <a:blip r:embed="rId5" cstate="print"/>
          <a:srcRect/>
          <a:stretch>
            <a:fillRect/>
          </a:stretch>
        </p:blipFill>
        <p:spPr bwMode="auto">
          <a:xfrm>
            <a:off x="381000" y="4114800"/>
            <a:ext cx="304799" cy="219363"/>
          </a:xfrm>
          <a:prstGeom prst="rect">
            <a:avLst/>
          </a:prstGeom>
          <a:noFill/>
        </p:spPr>
      </p:pic>
      <p:pic>
        <p:nvPicPr>
          <p:cNvPr id="9" name="Picture 9" descr="animatedflag1"/>
          <p:cNvPicPr>
            <a:picLocks noChangeAspect="1" noChangeArrowheads="1" noCrop="1"/>
          </p:cNvPicPr>
          <p:nvPr/>
        </p:nvPicPr>
        <p:blipFill>
          <a:blip r:embed="rId5" cstate="print"/>
          <a:srcRect/>
          <a:stretch>
            <a:fillRect/>
          </a:stretch>
        </p:blipFill>
        <p:spPr bwMode="auto">
          <a:xfrm>
            <a:off x="381000" y="3352800"/>
            <a:ext cx="304799" cy="2193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43200"/>
            <a:ext cx="7772400" cy="1470025"/>
          </a:xfrm>
        </p:spPr>
        <p:txBody>
          <a:bodyPr/>
          <a:lstStyle/>
          <a:p>
            <a:r>
              <a:rPr lang="en-US" dirty="0" smtClean="0">
                <a:solidFill>
                  <a:srgbClr val="002060"/>
                </a:solidFill>
                <a:latin typeface="Georgia" pitchFamily="18" charset="0"/>
              </a:rPr>
              <a:t/>
            </a:r>
            <a:br>
              <a:rPr lang="en-US" dirty="0" smtClean="0">
                <a:solidFill>
                  <a:srgbClr val="002060"/>
                </a:solidFill>
                <a:latin typeface="Georgia" pitchFamily="18" charset="0"/>
              </a:rPr>
            </a:br>
            <a:endParaRPr lang="en-US" dirty="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5" name="Rectangle 4"/>
          <p:cNvSpPr/>
          <p:nvPr/>
        </p:nvSpPr>
        <p:spPr>
          <a:xfrm>
            <a:off x="1981200" y="152400"/>
            <a:ext cx="4536819" cy="769441"/>
          </a:xfrm>
          <a:prstGeom prst="rect">
            <a:avLst/>
          </a:prstGeom>
        </p:spPr>
        <p:txBody>
          <a:bodyPr wrap="none">
            <a:spAutoFit/>
          </a:bodyPr>
          <a:lstStyle/>
          <a:p>
            <a:r>
              <a:rPr lang="en-US" sz="4400" b="1" dirty="0" smtClean="0">
                <a:solidFill>
                  <a:srgbClr val="002060"/>
                </a:solidFill>
                <a:latin typeface="Georgia" pitchFamily="18" charset="0"/>
              </a:rPr>
              <a:t>Confidentiality</a:t>
            </a:r>
            <a:endParaRPr lang="en-US" sz="4400" dirty="0">
              <a:solidFill>
                <a:srgbClr val="002060"/>
              </a:solidFill>
              <a:latin typeface="Georgia" pitchFamily="18" charset="0"/>
            </a:endParaRPr>
          </a:p>
        </p:txBody>
      </p:sp>
      <p:sp>
        <p:nvSpPr>
          <p:cNvPr id="6" name="Rectangle 5"/>
          <p:cNvSpPr/>
          <p:nvPr/>
        </p:nvSpPr>
        <p:spPr>
          <a:xfrm>
            <a:off x="1143000" y="1219200"/>
            <a:ext cx="7391400" cy="3385542"/>
          </a:xfrm>
          <a:prstGeom prst="rect">
            <a:avLst/>
          </a:prstGeom>
        </p:spPr>
        <p:txBody>
          <a:bodyPr wrap="square">
            <a:spAutoFit/>
          </a:bodyPr>
          <a:lstStyle/>
          <a:p>
            <a:pPr lvl="0"/>
            <a:r>
              <a:rPr lang="en-US" dirty="0" smtClean="0">
                <a:solidFill>
                  <a:srgbClr val="C00000"/>
                </a:solidFill>
                <a:latin typeface="Georgia" pitchFamily="18" charset="0"/>
              </a:rPr>
              <a:t>Confidential information includes:</a:t>
            </a:r>
          </a:p>
          <a:p>
            <a:pPr lvl="0"/>
            <a:endParaRPr lang="en-US" sz="1000" dirty="0" smtClean="0">
              <a:solidFill>
                <a:srgbClr val="C00000"/>
              </a:solidFill>
              <a:latin typeface="Georgia" pitchFamily="18" charset="0"/>
            </a:endParaRPr>
          </a:p>
          <a:p>
            <a:pPr marL="798513" lvl="0" indent="-333375">
              <a:buFont typeface="Arial" pitchFamily="34" charset="0"/>
              <a:buChar char="•"/>
            </a:pPr>
            <a:r>
              <a:rPr lang="en-US" dirty="0" smtClean="0">
                <a:solidFill>
                  <a:srgbClr val="C00000"/>
                </a:solidFill>
                <a:latin typeface="Georgia" pitchFamily="18" charset="0"/>
              </a:rPr>
              <a:t>Name</a:t>
            </a:r>
          </a:p>
          <a:p>
            <a:pPr marL="798513" lvl="0" indent="-333375"/>
            <a:endParaRPr lang="en-US" sz="1000" dirty="0" smtClean="0">
              <a:solidFill>
                <a:srgbClr val="C00000"/>
              </a:solidFill>
              <a:latin typeface="Georgia" pitchFamily="18" charset="0"/>
            </a:endParaRPr>
          </a:p>
          <a:p>
            <a:pPr marL="798513" lvl="0" indent="-333375">
              <a:buFont typeface="Arial" pitchFamily="34" charset="0"/>
              <a:buChar char="•"/>
            </a:pPr>
            <a:r>
              <a:rPr lang="en-US" dirty="0" smtClean="0">
                <a:solidFill>
                  <a:srgbClr val="C00000"/>
                </a:solidFill>
                <a:latin typeface="Georgia" pitchFamily="18" charset="0"/>
              </a:rPr>
              <a:t>Address</a:t>
            </a:r>
          </a:p>
          <a:p>
            <a:pPr marL="798513" lvl="0" indent="-333375"/>
            <a:endParaRPr lang="en-US" sz="1000" dirty="0" smtClean="0">
              <a:solidFill>
                <a:srgbClr val="C00000"/>
              </a:solidFill>
              <a:latin typeface="Georgia" pitchFamily="18" charset="0"/>
            </a:endParaRPr>
          </a:p>
          <a:p>
            <a:pPr marL="798513" lvl="0" indent="-333375">
              <a:buFont typeface="Arial" pitchFamily="34" charset="0"/>
              <a:buChar char="•"/>
            </a:pPr>
            <a:r>
              <a:rPr lang="en-US" dirty="0" smtClean="0">
                <a:solidFill>
                  <a:srgbClr val="C00000"/>
                </a:solidFill>
                <a:latin typeface="Georgia" pitchFamily="18" charset="0"/>
              </a:rPr>
              <a:t>Social Security Number</a:t>
            </a:r>
          </a:p>
          <a:p>
            <a:pPr marL="798513" lvl="0" indent="-333375"/>
            <a:endParaRPr lang="en-US" sz="1000" dirty="0" smtClean="0">
              <a:solidFill>
                <a:srgbClr val="C00000"/>
              </a:solidFill>
              <a:latin typeface="Georgia" pitchFamily="18" charset="0"/>
            </a:endParaRPr>
          </a:p>
          <a:p>
            <a:pPr marL="798513" lvl="0" indent="-333375">
              <a:buFont typeface="Arial" pitchFamily="34" charset="0"/>
              <a:buChar char="•"/>
            </a:pPr>
            <a:r>
              <a:rPr lang="en-US" dirty="0" smtClean="0">
                <a:solidFill>
                  <a:srgbClr val="C00000"/>
                </a:solidFill>
                <a:latin typeface="Georgia" pitchFamily="18" charset="0"/>
              </a:rPr>
              <a:t>Telephone Number</a:t>
            </a:r>
          </a:p>
          <a:p>
            <a:pPr marL="798513" lvl="0" indent="-333375"/>
            <a:endParaRPr lang="en-US" sz="1000" dirty="0" smtClean="0">
              <a:solidFill>
                <a:srgbClr val="C00000"/>
              </a:solidFill>
              <a:latin typeface="Georgia" pitchFamily="18" charset="0"/>
            </a:endParaRPr>
          </a:p>
          <a:p>
            <a:pPr marL="798513" lvl="0" indent="-333375">
              <a:buFont typeface="Arial" pitchFamily="34" charset="0"/>
              <a:buChar char="•"/>
            </a:pPr>
            <a:r>
              <a:rPr lang="en-US" dirty="0" smtClean="0">
                <a:solidFill>
                  <a:srgbClr val="C00000"/>
                </a:solidFill>
                <a:latin typeface="Georgia" pitchFamily="18" charset="0"/>
              </a:rPr>
              <a:t>Driver Identification Number</a:t>
            </a:r>
          </a:p>
          <a:p>
            <a:pPr marL="798513" lvl="0" indent="-333375"/>
            <a:endParaRPr lang="en-US" sz="1000" dirty="0" smtClean="0">
              <a:solidFill>
                <a:srgbClr val="C00000"/>
              </a:solidFill>
              <a:latin typeface="Georgia" pitchFamily="18" charset="0"/>
            </a:endParaRPr>
          </a:p>
          <a:p>
            <a:pPr marL="798513" lvl="0" indent="-333375">
              <a:buFont typeface="Arial" pitchFamily="34" charset="0"/>
              <a:buChar char="•"/>
            </a:pPr>
            <a:r>
              <a:rPr lang="en-US" dirty="0" smtClean="0">
                <a:solidFill>
                  <a:srgbClr val="C00000"/>
                </a:solidFill>
                <a:latin typeface="Georgia" pitchFamily="18" charset="0"/>
              </a:rPr>
              <a:t>Medical, Disability or Emergency Contact Information (ECI)</a:t>
            </a:r>
          </a:p>
          <a:p>
            <a:pPr marL="798513" lvl="0" indent="-333375"/>
            <a:endParaRPr lang="en-US" sz="1000" dirty="0" smtClean="0">
              <a:solidFill>
                <a:srgbClr val="C00000"/>
              </a:solidFill>
              <a:latin typeface="Georgia" pitchFamily="18" charset="0"/>
            </a:endParaRPr>
          </a:p>
          <a:p>
            <a:pPr marL="798513" lvl="0" indent="-333375">
              <a:buFont typeface="Arial" pitchFamily="34" charset="0"/>
              <a:buChar char="•"/>
            </a:pPr>
            <a:r>
              <a:rPr lang="en-US" dirty="0" smtClean="0">
                <a:solidFill>
                  <a:srgbClr val="C00000"/>
                </a:solidFill>
                <a:latin typeface="Georgia" pitchFamily="18" charset="0"/>
              </a:rPr>
              <a:t>Photograph or digital image of a public official or motorist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7" name="Rectangle 6"/>
          <p:cNvSpPr/>
          <p:nvPr/>
        </p:nvSpPr>
        <p:spPr>
          <a:xfrm>
            <a:off x="1447800" y="381000"/>
            <a:ext cx="6045245" cy="769441"/>
          </a:xfrm>
          <a:prstGeom prst="rect">
            <a:avLst/>
          </a:prstGeom>
        </p:spPr>
        <p:txBody>
          <a:bodyPr wrap="none">
            <a:spAutoFit/>
          </a:bodyPr>
          <a:lstStyle/>
          <a:p>
            <a:r>
              <a:rPr lang="en-US" sz="4400" b="1" dirty="0" smtClean="0">
                <a:solidFill>
                  <a:srgbClr val="002060"/>
                </a:solidFill>
                <a:latin typeface="Georgia" pitchFamily="18" charset="0"/>
              </a:rPr>
              <a:t>Proper Use of DAVE</a:t>
            </a:r>
            <a:endParaRPr lang="en-US" sz="4400" b="1" dirty="0">
              <a:solidFill>
                <a:srgbClr val="002060"/>
              </a:solidFill>
              <a:latin typeface="Georgia" pitchFamily="18" charset="0"/>
            </a:endParaRPr>
          </a:p>
        </p:txBody>
      </p:sp>
      <p:sp>
        <p:nvSpPr>
          <p:cNvPr id="8" name="Rectangle 7"/>
          <p:cNvSpPr/>
          <p:nvPr/>
        </p:nvSpPr>
        <p:spPr>
          <a:xfrm>
            <a:off x="1524000" y="1752600"/>
            <a:ext cx="6019800" cy="2616101"/>
          </a:xfrm>
          <a:prstGeom prst="rect">
            <a:avLst/>
          </a:prstGeom>
        </p:spPr>
        <p:txBody>
          <a:bodyPr wrap="square">
            <a:spAutoFit/>
          </a:bodyPr>
          <a:lstStyle/>
          <a:p>
            <a:pPr marL="463550" lvl="1" indent="-463550">
              <a:spcBef>
                <a:spcPts val="0"/>
              </a:spcBef>
              <a:buFont typeface="Arial" charset="0"/>
              <a:buChar char="•"/>
            </a:pPr>
            <a:r>
              <a:rPr lang="en-US" dirty="0" smtClean="0">
                <a:solidFill>
                  <a:srgbClr val="C00000"/>
                </a:solidFill>
                <a:latin typeface="Georgia" pitchFamily="18" charset="0"/>
              </a:rPr>
              <a:t>Accessing information for legitimate business purposes for your agency as identified in Memorandum of Understanding and Florida Statute</a:t>
            </a:r>
          </a:p>
          <a:p>
            <a:pPr marL="463550" lvl="1" indent="-463550">
              <a:buFont typeface="Arial" charset="0"/>
              <a:buChar char="•"/>
            </a:pPr>
            <a:endParaRPr lang="en-US" dirty="0" smtClean="0">
              <a:solidFill>
                <a:srgbClr val="C00000"/>
              </a:solidFill>
              <a:latin typeface="Georgia" pitchFamily="18" charset="0"/>
            </a:endParaRPr>
          </a:p>
          <a:p>
            <a:pPr marL="463550" lvl="1" indent="-463550">
              <a:buFont typeface="Arial" charset="0"/>
              <a:buChar char="•"/>
            </a:pPr>
            <a:endParaRPr lang="en-US" dirty="0" smtClean="0">
              <a:solidFill>
                <a:srgbClr val="C00000"/>
              </a:solidFill>
              <a:latin typeface="Georgia" pitchFamily="18" charset="0"/>
            </a:endParaRPr>
          </a:p>
          <a:p>
            <a:pPr marL="463550" lvl="1" indent="-463550">
              <a:buFont typeface="Arial" charset="0"/>
              <a:buChar char="•"/>
            </a:pPr>
            <a:r>
              <a:rPr lang="en-US" dirty="0" smtClean="0">
                <a:solidFill>
                  <a:srgbClr val="C00000"/>
                </a:solidFill>
                <a:latin typeface="Georgia" pitchFamily="18" charset="0"/>
              </a:rPr>
              <a:t>Disclosing information only to persons authorized to receive data</a:t>
            </a:r>
          </a:p>
          <a:p>
            <a:pPr marL="463550" lvl="1" indent="-463550"/>
            <a:endParaRPr lang="en-US" dirty="0" smtClean="0">
              <a:solidFill>
                <a:srgbClr val="C00000"/>
              </a:solidFill>
              <a:latin typeface="Georgia" pitchFamily="18" charset="0"/>
            </a:endParaRPr>
          </a:p>
          <a:p>
            <a:pPr marL="463550" lvl="1" indent="-463550">
              <a:buNone/>
            </a:pPr>
            <a:r>
              <a:rPr lang="en-US" sz="2000" dirty="0" smtClean="0">
                <a:solidFill>
                  <a:srgbClr val="C00000"/>
                </a:solidFill>
              </a:rPr>
              <a:t>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43200"/>
            <a:ext cx="7772400" cy="1470025"/>
          </a:xfrm>
        </p:spPr>
        <p:txBody>
          <a:bodyPr/>
          <a:lstStyle/>
          <a:p>
            <a:r>
              <a:rPr lang="en-US" dirty="0" smtClean="0">
                <a:solidFill>
                  <a:srgbClr val="002060"/>
                </a:solidFill>
                <a:latin typeface="Georgia" pitchFamily="18" charset="0"/>
              </a:rPr>
              <a:t/>
            </a:r>
            <a:br>
              <a:rPr lang="en-US" dirty="0" smtClean="0">
                <a:solidFill>
                  <a:srgbClr val="002060"/>
                </a:solidFill>
                <a:latin typeface="Georgia" pitchFamily="18" charset="0"/>
              </a:rPr>
            </a:br>
            <a:endParaRPr lang="en-US" dirty="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5" name="Rectangle 4"/>
          <p:cNvSpPr/>
          <p:nvPr/>
        </p:nvSpPr>
        <p:spPr>
          <a:xfrm>
            <a:off x="1066800" y="152400"/>
            <a:ext cx="6396303" cy="769441"/>
          </a:xfrm>
          <a:prstGeom prst="rect">
            <a:avLst/>
          </a:prstGeom>
        </p:spPr>
        <p:txBody>
          <a:bodyPr wrap="none">
            <a:spAutoFit/>
          </a:bodyPr>
          <a:lstStyle/>
          <a:p>
            <a:r>
              <a:rPr lang="en-US" sz="4400" b="1" dirty="0" smtClean="0">
                <a:solidFill>
                  <a:srgbClr val="002060"/>
                </a:solidFill>
                <a:latin typeface="Georgia" pitchFamily="18" charset="0"/>
              </a:rPr>
              <a:t>DAVE Inquiry Screen</a:t>
            </a:r>
            <a:endParaRPr lang="en-US" sz="4400" dirty="0" smtClean="0">
              <a:solidFill>
                <a:srgbClr val="002060"/>
              </a:solidFill>
              <a:latin typeface="Georgia" pitchFamily="18" charset="0"/>
            </a:endParaRPr>
          </a:p>
        </p:txBody>
      </p:sp>
      <p:sp>
        <p:nvSpPr>
          <p:cNvPr id="6" name="Rectangle 5"/>
          <p:cNvSpPr/>
          <p:nvPr/>
        </p:nvSpPr>
        <p:spPr>
          <a:xfrm>
            <a:off x="228600" y="1066800"/>
            <a:ext cx="8534400" cy="923330"/>
          </a:xfrm>
          <a:prstGeom prst="rect">
            <a:avLst/>
          </a:prstGeom>
        </p:spPr>
        <p:txBody>
          <a:bodyPr wrap="square">
            <a:spAutoFit/>
          </a:bodyPr>
          <a:lstStyle/>
          <a:p>
            <a:r>
              <a:rPr lang="en-US" dirty="0" smtClean="0">
                <a:solidFill>
                  <a:srgbClr val="C00000"/>
                </a:solidFill>
                <a:latin typeface="Georgia" pitchFamily="18" charset="0"/>
              </a:rPr>
              <a:t>Users are required to state a reason why they are making inquiries on DAVE. The user must choose an appropriate reason and click on the “Continue” button. This will assist agencies in monitoring individual user activity. </a:t>
            </a:r>
          </a:p>
        </p:txBody>
      </p:sp>
      <p:pic>
        <p:nvPicPr>
          <p:cNvPr id="9" name="Picture 8" descr="scan0014.jpg"/>
          <p:cNvPicPr>
            <a:picLocks noChangeAspect="1"/>
          </p:cNvPicPr>
          <p:nvPr/>
        </p:nvPicPr>
        <p:blipFill>
          <a:blip r:embed="rId3"/>
          <a:stretch>
            <a:fillRect/>
          </a:stretch>
        </p:blipFill>
        <p:spPr>
          <a:xfrm>
            <a:off x="685800" y="2209800"/>
            <a:ext cx="7772400" cy="3733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5" name="Rectangle 4"/>
          <p:cNvSpPr/>
          <p:nvPr/>
        </p:nvSpPr>
        <p:spPr>
          <a:xfrm>
            <a:off x="762000" y="228600"/>
            <a:ext cx="7459093" cy="830997"/>
          </a:xfrm>
          <a:prstGeom prst="rect">
            <a:avLst/>
          </a:prstGeom>
        </p:spPr>
        <p:txBody>
          <a:bodyPr wrap="none">
            <a:spAutoFit/>
          </a:bodyPr>
          <a:lstStyle/>
          <a:p>
            <a:r>
              <a:rPr lang="en-US" sz="4800" b="1" dirty="0" smtClean="0">
                <a:solidFill>
                  <a:srgbClr val="002060"/>
                </a:solidFill>
                <a:latin typeface="Georgia" pitchFamily="18" charset="0"/>
              </a:rPr>
              <a:t>Improper Use of DAVE</a:t>
            </a:r>
            <a:endParaRPr lang="en-US" sz="4800" b="1" dirty="0">
              <a:solidFill>
                <a:srgbClr val="002060"/>
              </a:solidFill>
              <a:latin typeface="Georgia" pitchFamily="18" charset="0"/>
            </a:endParaRPr>
          </a:p>
        </p:txBody>
      </p:sp>
      <p:sp>
        <p:nvSpPr>
          <p:cNvPr id="7" name="Rectangle 6"/>
          <p:cNvSpPr/>
          <p:nvPr/>
        </p:nvSpPr>
        <p:spPr>
          <a:xfrm>
            <a:off x="914400" y="1219200"/>
            <a:ext cx="7086600" cy="3954929"/>
          </a:xfrm>
          <a:prstGeom prst="rect">
            <a:avLst/>
          </a:prstGeom>
        </p:spPr>
        <p:txBody>
          <a:bodyPr wrap="square">
            <a:spAutoFit/>
          </a:bodyPr>
          <a:lstStyle/>
          <a:p>
            <a:pPr marL="347663" lvl="0" indent="-347663">
              <a:buFont typeface="Arial" pitchFamily="34" charset="0"/>
              <a:buChar char="•"/>
            </a:pPr>
            <a:endParaRPr lang="en-US" sz="500" dirty="0" smtClean="0">
              <a:solidFill>
                <a:srgbClr val="C00000"/>
              </a:solidFill>
              <a:latin typeface="Century Schoolbook" pitchFamily="18" charset="0"/>
            </a:endParaRPr>
          </a:p>
          <a:p>
            <a:pPr marL="347663" lvl="0" indent="-347663"/>
            <a:r>
              <a:rPr lang="en-US" sz="2000" dirty="0" smtClean="0">
                <a:solidFill>
                  <a:srgbClr val="C00000"/>
                </a:solidFill>
                <a:latin typeface="Georgia" pitchFamily="18" charset="0"/>
              </a:rPr>
              <a:t>Examples:</a:t>
            </a:r>
          </a:p>
          <a:p>
            <a:pPr marL="347663" lvl="0" indent="-347663">
              <a:buFont typeface="Arial" pitchFamily="34" charset="0"/>
              <a:buChar char="•"/>
            </a:pPr>
            <a:endParaRPr lang="en-US" sz="500" dirty="0" smtClean="0">
              <a:solidFill>
                <a:srgbClr val="C00000"/>
              </a:solidFill>
              <a:latin typeface="Century Schoolbook" pitchFamily="18" charset="0"/>
            </a:endParaRPr>
          </a:p>
          <a:p>
            <a:pPr marL="347663" lvl="0" indent="-347663">
              <a:buFont typeface="Arial" pitchFamily="34" charset="0"/>
              <a:buChar char="•"/>
            </a:pPr>
            <a:endParaRPr lang="en-US" sz="500" dirty="0" smtClean="0">
              <a:solidFill>
                <a:srgbClr val="C00000"/>
              </a:solidFill>
              <a:latin typeface="Century Schoolbook" pitchFamily="18" charset="0"/>
            </a:endParaRPr>
          </a:p>
          <a:p>
            <a:pPr marL="347663" lvl="0" indent="-347663">
              <a:buFont typeface="Arial" pitchFamily="34" charset="0"/>
              <a:buChar char="•"/>
            </a:pPr>
            <a:r>
              <a:rPr lang="en-US" dirty="0" smtClean="0">
                <a:solidFill>
                  <a:srgbClr val="C00000"/>
                </a:solidFill>
                <a:latin typeface="Century Schoolbook" pitchFamily="18" charset="0"/>
              </a:rPr>
              <a:t>Checking family member’s driving record.</a:t>
            </a:r>
          </a:p>
          <a:p>
            <a:pPr marL="347663" lvl="0" indent="-347663">
              <a:buFont typeface="Arial" pitchFamily="34" charset="0"/>
              <a:buChar char="•"/>
            </a:pPr>
            <a:endParaRPr lang="en-US" sz="900" dirty="0" smtClean="0">
              <a:solidFill>
                <a:srgbClr val="C00000"/>
              </a:solidFill>
              <a:latin typeface="Century Schoolbook" pitchFamily="18" charset="0"/>
            </a:endParaRPr>
          </a:p>
          <a:p>
            <a:pPr marL="347663" lvl="0" indent="-347663"/>
            <a:endParaRPr lang="en-US" sz="500" dirty="0" smtClean="0">
              <a:solidFill>
                <a:srgbClr val="C00000"/>
              </a:solidFill>
              <a:latin typeface="Century Schoolbook" pitchFamily="18" charset="0"/>
            </a:endParaRPr>
          </a:p>
          <a:p>
            <a:pPr marL="347663" lvl="0" indent="-347663">
              <a:buFont typeface="Arial" pitchFamily="34" charset="0"/>
              <a:buChar char="•"/>
            </a:pPr>
            <a:r>
              <a:rPr lang="en-US" dirty="0" smtClean="0">
                <a:solidFill>
                  <a:srgbClr val="C00000"/>
                </a:solidFill>
                <a:latin typeface="Century Schoolbook" pitchFamily="18" charset="0"/>
              </a:rPr>
              <a:t>Looking up celebrities or politicians.</a:t>
            </a:r>
          </a:p>
          <a:p>
            <a:pPr marL="347663" lvl="0" indent="-347663"/>
            <a:endParaRPr lang="en-US" sz="900" dirty="0" smtClean="0">
              <a:solidFill>
                <a:srgbClr val="C00000"/>
              </a:solidFill>
              <a:latin typeface="Century Schoolbook" pitchFamily="18" charset="0"/>
            </a:endParaRPr>
          </a:p>
          <a:p>
            <a:pPr marL="347663" lvl="0" indent="-347663"/>
            <a:endParaRPr lang="en-US" sz="500" dirty="0" smtClean="0">
              <a:solidFill>
                <a:srgbClr val="C00000"/>
              </a:solidFill>
              <a:latin typeface="Century Schoolbook" pitchFamily="18" charset="0"/>
            </a:endParaRPr>
          </a:p>
          <a:p>
            <a:pPr marL="347663" indent="-347663">
              <a:buFont typeface="Arial" pitchFamily="34" charset="0"/>
              <a:buChar char="•"/>
            </a:pPr>
            <a:r>
              <a:rPr lang="en-US" dirty="0" smtClean="0">
                <a:solidFill>
                  <a:srgbClr val="C00000"/>
                </a:solidFill>
                <a:latin typeface="Century Schoolbook" pitchFamily="18" charset="0"/>
              </a:rPr>
              <a:t>Checking tag numbers of people you see in traffic.</a:t>
            </a:r>
          </a:p>
          <a:p>
            <a:pPr marL="347663" indent="-347663"/>
            <a:endParaRPr lang="en-US" sz="900" dirty="0" smtClean="0">
              <a:solidFill>
                <a:srgbClr val="C00000"/>
              </a:solidFill>
              <a:latin typeface="Century Schoolbook" pitchFamily="18" charset="0"/>
            </a:endParaRPr>
          </a:p>
          <a:p>
            <a:pPr marL="347663" indent="-347663"/>
            <a:endParaRPr lang="en-US" sz="500" dirty="0" smtClean="0">
              <a:solidFill>
                <a:srgbClr val="C00000"/>
              </a:solidFill>
              <a:latin typeface="Century Schoolbook" pitchFamily="18" charset="0"/>
            </a:endParaRPr>
          </a:p>
          <a:p>
            <a:pPr marL="347663" lvl="0" indent="-347663">
              <a:buFont typeface="Arial" pitchFamily="34" charset="0"/>
              <a:buChar char="•"/>
            </a:pPr>
            <a:r>
              <a:rPr lang="en-US" dirty="0" smtClean="0">
                <a:solidFill>
                  <a:srgbClr val="C00000"/>
                </a:solidFill>
                <a:latin typeface="Century Schoolbook" pitchFamily="18" charset="0"/>
              </a:rPr>
              <a:t>Copying information to supply to friends, family, public.</a:t>
            </a:r>
          </a:p>
          <a:p>
            <a:pPr marL="347663" lvl="0" indent="-347663"/>
            <a:endParaRPr lang="en-US" sz="900" dirty="0" smtClean="0">
              <a:solidFill>
                <a:srgbClr val="C00000"/>
              </a:solidFill>
              <a:latin typeface="Century Schoolbook" pitchFamily="18" charset="0"/>
            </a:endParaRPr>
          </a:p>
          <a:p>
            <a:pPr marL="347663" lvl="0" indent="-347663"/>
            <a:endParaRPr lang="en-US" sz="800" dirty="0" smtClean="0">
              <a:solidFill>
                <a:srgbClr val="C00000"/>
              </a:solidFill>
              <a:latin typeface="Century Schoolbook" pitchFamily="18" charset="0"/>
            </a:endParaRPr>
          </a:p>
          <a:p>
            <a:pPr marL="347663" indent="-347663">
              <a:buFont typeface="Arial" pitchFamily="34" charset="0"/>
              <a:buChar char="•"/>
            </a:pPr>
            <a:r>
              <a:rPr lang="en-US" dirty="0" smtClean="0">
                <a:solidFill>
                  <a:srgbClr val="C00000"/>
                </a:solidFill>
                <a:latin typeface="Century Schoolbook" pitchFamily="18" charset="0"/>
              </a:rPr>
              <a:t>Looking up addresses for Christmas card mailing list. </a:t>
            </a:r>
          </a:p>
          <a:p>
            <a:pPr marL="347663" indent="-347663"/>
            <a:endParaRPr lang="en-US" sz="900" dirty="0" smtClean="0">
              <a:solidFill>
                <a:srgbClr val="C00000"/>
              </a:solidFill>
              <a:latin typeface="Century Schoolbook" pitchFamily="18" charset="0"/>
            </a:endParaRPr>
          </a:p>
          <a:p>
            <a:pPr marL="347663" lvl="0" indent="-347663"/>
            <a:endParaRPr lang="en-US" sz="800" dirty="0" smtClean="0">
              <a:solidFill>
                <a:srgbClr val="C00000"/>
              </a:solidFill>
              <a:latin typeface="Century Schoolbook" pitchFamily="18" charset="0"/>
            </a:endParaRPr>
          </a:p>
          <a:p>
            <a:pPr marL="347663" lvl="0" indent="-347663"/>
            <a:endParaRPr lang="en-US" sz="500" dirty="0" smtClean="0">
              <a:solidFill>
                <a:srgbClr val="C00000"/>
              </a:solidFill>
              <a:latin typeface="Century Schoolbook" pitchFamily="18" charset="0"/>
            </a:endParaRPr>
          </a:p>
          <a:p>
            <a:pPr marL="347663" lvl="0" indent="-347663">
              <a:buFont typeface="Arial" pitchFamily="34" charset="0"/>
              <a:buChar char="•"/>
            </a:pPr>
            <a:r>
              <a:rPr lang="en-US" dirty="0" smtClean="0">
                <a:solidFill>
                  <a:srgbClr val="C00000"/>
                </a:solidFill>
                <a:latin typeface="Century Schoolbook" pitchFamily="18" charset="0"/>
              </a:rPr>
              <a:t>Posting information on information boards or blogs where </a:t>
            </a:r>
          </a:p>
          <a:p>
            <a:pPr marL="347663" lvl="0" indent="-347663"/>
            <a:r>
              <a:rPr lang="en-US" dirty="0" smtClean="0">
                <a:solidFill>
                  <a:srgbClr val="C00000"/>
                </a:solidFill>
                <a:latin typeface="Century Schoolbook" pitchFamily="18" charset="0"/>
              </a:rPr>
              <a:t>	public may see the information.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43200"/>
            <a:ext cx="7772400" cy="1470025"/>
          </a:xfrm>
        </p:spPr>
        <p:txBody>
          <a:bodyPr/>
          <a:lstStyle/>
          <a:p>
            <a:r>
              <a:rPr lang="en-US" dirty="0" smtClean="0">
                <a:solidFill>
                  <a:srgbClr val="002060"/>
                </a:solidFill>
                <a:latin typeface="Georgia" pitchFamily="18" charset="0"/>
              </a:rPr>
              <a:t/>
            </a:r>
            <a:br>
              <a:rPr lang="en-US" dirty="0" smtClean="0">
                <a:solidFill>
                  <a:srgbClr val="002060"/>
                </a:solidFill>
                <a:latin typeface="Georgia" pitchFamily="18" charset="0"/>
              </a:rPr>
            </a:br>
            <a:endParaRPr lang="en-US" dirty="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5" name="Rectangle 4"/>
          <p:cNvSpPr/>
          <p:nvPr/>
        </p:nvSpPr>
        <p:spPr>
          <a:xfrm>
            <a:off x="1219200" y="152400"/>
            <a:ext cx="6400800" cy="1046440"/>
          </a:xfrm>
          <a:prstGeom prst="rect">
            <a:avLst/>
          </a:prstGeom>
        </p:spPr>
        <p:txBody>
          <a:bodyPr wrap="square">
            <a:spAutoFit/>
          </a:bodyPr>
          <a:lstStyle/>
          <a:p>
            <a:r>
              <a:rPr lang="en-US" sz="4400" b="1" dirty="0" smtClean="0">
                <a:solidFill>
                  <a:srgbClr val="002060"/>
                </a:solidFill>
                <a:latin typeface="Georgia" pitchFamily="18" charset="0"/>
              </a:rPr>
              <a:t>Penalties for Misuse</a:t>
            </a:r>
            <a:r>
              <a:rPr lang="en-US" b="1" dirty="0" smtClean="0">
                <a:solidFill>
                  <a:srgbClr val="FF0000"/>
                </a:solidFill>
              </a:rPr>
              <a:t/>
            </a:r>
            <a:br>
              <a:rPr lang="en-US" b="1" dirty="0" smtClean="0">
                <a:solidFill>
                  <a:srgbClr val="FF0000"/>
                </a:solidFill>
              </a:rPr>
            </a:br>
            <a:endParaRPr lang="en-US" dirty="0"/>
          </a:p>
        </p:txBody>
      </p:sp>
      <p:sp>
        <p:nvSpPr>
          <p:cNvPr id="6" name="Rectangle 5"/>
          <p:cNvSpPr/>
          <p:nvPr/>
        </p:nvSpPr>
        <p:spPr>
          <a:xfrm>
            <a:off x="838200" y="1371600"/>
            <a:ext cx="7315200" cy="3139321"/>
          </a:xfrm>
          <a:prstGeom prst="rect">
            <a:avLst/>
          </a:prstGeom>
        </p:spPr>
        <p:txBody>
          <a:bodyPr wrap="square">
            <a:spAutoFit/>
          </a:bodyPr>
          <a:lstStyle/>
          <a:p>
            <a:pPr marL="347663" indent="-347663">
              <a:buFont typeface="Arial" pitchFamily="34" charset="0"/>
              <a:buChar char="•"/>
            </a:pPr>
            <a:r>
              <a:rPr lang="en-US" dirty="0" smtClean="0">
                <a:solidFill>
                  <a:srgbClr val="C00000"/>
                </a:solidFill>
                <a:latin typeface="Century Schoolbook" pitchFamily="18" charset="0"/>
              </a:rPr>
              <a:t>Violation of F.S. 119, Public Records, is a misdemeanor of the first degree.</a:t>
            </a:r>
          </a:p>
          <a:p>
            <a:pPr marL="347663" indent="-347663"/>
            <a:endParaRPr lang="en-US" dirty="0" smtClean="0">
              <a:solidFill>
                <a:srgbClr val="C00000"/>
              </a:solidFill>
              <a:latin typeface="Century Schoolbook" pitchFamily="18" charset="0"/>
            </a:endParaRPr>
          </a:p>
          <a:p>
            <a:pPr marL="347663" indent="-347663">
              <a:buFont typeface="Arial" pitchFamily="34" charset="0"/>
              <a:buChar char="•"/>
            </a:pPr>
            <a:r>
              <a:rPr lang="en-US" dirty="0" smtClean="0">
                <a:solidFill>
                  <a:srgbClr val="C00000"/>
                </a:solidFill>
                <a:latin typeface="Century Schoolbook" pitchFamily="18" charset="0"/>
              </a:rPr>
              <a:t>Violation of Driver Privacy Protection Act (DPPA) subject to criminal sanctions and civil liability.</a:t>
            </a:r>
          </a:p>
          <a:p>
            <a:pPr marL="347663" indent="-347663"/>
            <a:endParaRPr lang="en-US" dirty="0" smtClean="0">
              <a:solidFill>
                <a:srgbClr val="C00000"/>
              </a:solidFill>
              <a:latin typeface="Century Schoolbook" pitchFamily="18" charset="0"/>
            </a:endParaRPr>
          </a:p>
          <a:p>
            <a:pPr marL="347663" indent="-347663">
              <a:buFont typeface="Arial" pitchFamily="34" charset="0"/>
              <a:buChar char="•"/>
            </a:pPr>
            <a:r>
              <a:rPr lang="en-US" dirty="0" smtClean="0">
                <a:solidFill>
                  <a:srgbClr val="C00000"/>
                </a:solidFill>
                <a:latin typeface="Century Schoolbook" pitchFamily="18" charset="0"/>
              </a:rPr>
              <a:t>Immediate termination of user access and/or requesting Agency MOU and DAVE access by Providing Agency.</a:t>
            </a:r>
          </a:p>
          <a:p>
            <a:pPr marL="347663" indent="-347663">
              <a:buFont typeface="Arial" pitchFamily="34" charset="0"/>
              <a:buChar char="•"/>
            </a:pPr>
            <a:endParaRPr lang="en-US" dirty="0">
              <a:solidFill>
                <a:srgbClr val="C00000"/>
              </a:solidFill>
              <a:latin typeface="Century Schoolbook" pitchFamily="18" charset="0"/>
            </a:endParaRPr>
          </a:p>
          <a:p>
            <a:pPr marL="347663" indent="-347663">
              <a:buFont typeface="Arial" pitchFamily="34" charset="0"/>
              <a:buChar char="•"/>
            </a:pPr>
            <a:r>
              <a:rPr lang="en-US" dirty="0" smtClean="0">
                <a:solidFill>
                  <a:srgbClr val="C00000"/>
                </a:solidFill>
                <a:latin typeface="Century Schoolbook" pitchFamily="18" charset="0"/>
              </a:rPr>
              <a:t>Internal agency disciplinary actions.</a:t>
            </a:r>
          </a:p>
          <a:p>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43200"/>
            <a:ext cx="7772400" cy="1470025"/>
          </a:xfrm>
        </p:spPr>
        <p:txBody>
          <a:bodyPr/>
          <a:lstStyle/>
          <a:p>
            <a:r>
              <a:rPr lang="en-US" dirty="0" smtClean="0">
                <a:solidFill>
                  <a:srgbClr val="002060"/>
                </a:solidFill>
                <a:latin typeface="Georgia" pitchFamily="18" charset="0"/>
              </a:rPr>
              <a:t/>
            </a:r>
            <a:br>
              <a:rPr lang="en-US" dirty="0" smtClean="0">
                <a:solidFill>
                  <a:srgbClr val="002060"/>
                </a:solidFill>
                <a:latin typeface="Georgia" pitchFamily="18" charset="0"/>
              </a:rPr>
            </a:br>
            <a:endParaRPr lang="en-US" dirty="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6" name="Rectangle 5"/>
          <p:cNvSpPr/>
          <p:nvPr/>
        </p:nvSpPr>
        <p:spPr>
          <a:xfrm>
            <a:off x="1447800" y="152400"/>
            <a:ext cx="5833648" cy="769441"/>
          </a:xfrm>
          <a:prstGeom prst="rect">
            <a:avLst/>
          </a:prstGeom>
        </p:spPr>
        <p:txBody>
          <a:bodyPr wrap="none">
            <a:spAutoFit/>
          </a:bodyPr>
          <a:lstStyle/>
          <a:p>
            <a:r>
              <a:rPr lang="en-US" sz="4400" b="1" dirty="0" smtClean="0">
                <a:solidFill>
                  <a:srgbClr val="002060"/>
                </a:solidFill>
                <a:latin typeface="Georgia" pitchFamily="18" charset="0"/>
              </a:rPr>
              <a:t>Misuse Compliance</a:t>
            </a:r>
            <a:endParaRPr lang="en-US" sz="4400" dirty="0">
              <a:solidFill>
                <a:srgbClr val="002060"/>
              </a:solidFill>
              <a:latin typeface="Georgia" pitchFamily="18" charset="0"/>
            </a:endParaRPr>
          </a:p>
        </p:txBody>
      </p:sp>
      <p:sp>
        <p:nvSpPr>
          <p:cNvPr id="7" name="Rectangle 6"/>
          <p:cNvSpPr/>
          <p:nvPr/>
        </p:nvSpPr>
        <p:spPr>
          <a:xfrm>
            <a:off x="533400" y="990600"/>
            <a:ext cx="7848600" cy="4308872"/>
          </a:xfrm>
          <a:prstGeom prst="rect">
            <a:avLst/>
          </a:prstGeom>
        </p:spPr>
        <p:txBody>
          <a:bodyPr wrap="square">
            <a:spAutoFit/>
          </a:bodyPr>
          <a:lstStyle/>
          <a:p>
            <a:r>
              <a:rPr lang="en-US" dirty="0" smtClean="0">
                <a:solidFill>
                  <a:srgbClr val="C00000"/>
                </a:solidFill>
                <a:latin typeface="Century Schoolbook" pitchFamily="18" charset="0"/>
              </a:rPr>
              <a:t>The MOU states, “The Requesting Party must immediately notify the Providing Agency and the affected individual following the determination that personal information has been compromised by any unauthorized access, distribution, use, modification, or disclosure.”</a:t>
            </a:r>
          </a:p>
          <a:p>
            <a:endParaRPr lang="en-US" dirty="0" smtClean="0">
              <a:solidFill>
                <a:srgbClr val="C00000"/>
              </a:solidFill>
              <a:latin typeface="Century Schoolbook" pitchFamily="18" charset="0"/>
            </a:endParaRPr>
          </a:p>
          <a:p>
            <a:r>
              <a:rPr lang="en-US" dirty="0" smtClean="0">
                <a:solidFill>
                  <a:srgbClr val="C00000"/>
                </a:solidFill>
                <a:latin typeface="Century Schoolbook" pitchFamily="18" charset="0"/>
              </a:rPr>
              <a:t>The Requesting Agency will need to submit to the Department of Highway Safety and Motor Vehicles the following information to stay in compliance: </a:t>
            </a:r>
          </a:p>
          <a:p>
            <a:endParaRPr lang="en-US" dirty="0" smtClean="0">
              <a:solidFill>
                <a:srgbClr val="C00000"/>
              </a:solidFill>
              <a:latin typeface="Century Schoolbook" pitchFamily="18" charset="0"/>
            </a:endParaRPr>
          </a:p>
          <a:p>
            <a:pPr marL="695325" indent="-238125">
              <a:buFont typeface="Arial" pitchFamily="34" charset="0"/>
              <a:buChar char="•"/>
            </a:pPr>
            <a:r>
              <a:rPr lang="en-US" sz="1400" dirty="0" smtClean="0">
                <a:solidFill>
                  <a:srgbClr val="C00000"/>
                </a:solidFill>
                <a:latin typeface="Century Schoolbook" pitchFamily="18" charset="0"/>
              </a:rPr>
              <a:t>Brief Summary of incident on agency letterhead</a:t>
            </a:r>
          </a:p>
          <a:p>
            <a:pPr marL="695325" indent="-238125">
              <a:buFont typeface="Arial" pitchFamily="34" charset="0"/>
              <a:buChar char="•"/>
            </a:pPr>
            <a:r>
              <a:rPr lang="en-US" sz="1400" dirty="0" smtClean="0">
                <a:solidFill>
                  <a:srgbClr val="C00000"/>
                </a:solidFill>
                <a:latin typeface="Century Schoolbook" pitchFamily="18" charset="0"/>
              </a:rPr>
              <a:t>Outcome of review</a:t>
            </a:r>
          </a:p>
          <a:p>
            <a:pPr marL="695325" indent="-238125">
              <a:buFont typeface="Arial" pitchFamily="34" charset="0"/>
              <a:buChar char="•"/>
            </a:pPr>
            <a:r>
              <a:rPr lang="en-US" sz="1400" dirty="0" smtClean="0">
                <a:solidFill>
                  <a:srgbClr val="C00000"/>
                </a:solidFill>
                <a:latin typeface="Century Schoolbook" pitchFamily="18" charset="0"/>
              </a:rPr>
              <a:t>Number of records compromised</a:t>
            </a:r>
          </a:p>
          <a:p>
            <a:pPr marL="695325" indent="-238125">
              <a:buFont typeface="Arial" pitchFamily="34" charset="0"/>
              <a:buChar char="•"/>
            </a:pPr>
            <a:r>
              <a:rPr lang="en-US" sz="1400" dirty="0" smtClean="0">
                <a:solidFill>
                  <a:srgbClr val="C00000"/>
                </a:solidFill>
                <a:latin typeface="Century Schoolbook" pitchFamily="18" charset="0"/>
              </a:rPr>
              <a:t>Were the owners of the compromised information notified?</a:t>
            </a:r>
          </a:p>
          <a:p>
            <a:pPr marL="695325" indent="-238125">
              <a:buFont typeface="Arial" pitchFamily="34" charset="0"/>
              <a:buChar char="•"/>
            </a:pPr>
            <a:r>
              <a:rPr lang="en-US" sz="1400" dirty="0" smtClean="0">
                <a:solidFill>
                  <a:srgbClr val="C00000"/>
                </a:solidFill>
                <a:latin typeface="Century Schoolbook" pitchFamily="18" charset="0"/>
              </a:rPr>
              <a:t>If not, when will notification take place? </a:t>
            </a:r>
          </a:p>
          <a:p>
            <a:pPr marL="695325" indent="-238125">
              <a:buFont typeface="Arial" pitchFamily="34" charset="0"/>
              <a:buChar char="•"/>
            </a:pPr>
            <a:r>
              <a:rPr lang="en-US" sz="1400" dirty="0" smtClean="0">
                <a:solidFill>
                  <a:srgbClr val="C00000"/>
                </a:solidFill>
                <a:latin typeface="Century Schoolbook" pitchFamily="18" charset="0"/>
              </a:rPr>
              <a:t>What disciplinary action (if any) took place due to this misuse? </a:t>
            </a:r>
          </a:p>
          <a:p>
            <a:pPr marL="695325" indent="-238125">
              <a:buFont typeface="Arial" pitchFamily="34" charset="0"/>
              <a:buChar char="•"/>
            </a:pPr>
            <a:r>
              <a:rPr lang="en-US" sz="1400" dirty="0" smtClean="0">
                <a:solidFill>
                  <a:srgbClr val="C00000"/>
                </a:solidFill>
                <a:latin typeface="Century Schoolbook" pitchFamily="18" charset="0"/>
              </a:rPr>
              <a:t>What policies or procedures has your agency implemented to prevent future DAVE misuse?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90600"/>
          </a:xfrm>
        </p:spPr>
        <p:txBody>
          <a:bodyPr/>
          <a:lstStyle/>
          <a:p>
            <a:r>
              <a:rPr lang="en-US" dirty="0" smtClean="0">
                <a:solidFill>
                  <a:srgbClr val="C00000"/>
                </a:solidFill>
                <a:latin typeface="Georgia" pitchFamily="18" charset="0"/>
              </a:rPr>
              <a:t>Voter </a:t>
            </a:r>
            <a:r>
              <a:rPr lang="en-US" dirty="0">
                <a:solidFill>
                  <a:srgbClr val="C00000"/>
                </a:solidFill>
                <a:latin typeface="Georgia" pitchFamily="18" charset="0"/>
              </a:rPr>
              <a:t>R</a:t>
            </a:r>
            <a:r>
              <a:rPr lang="en-US" dirty="0" smtClean="0">
                <a:solidFill>
                  <a:srgbClr val="C00000"/>
                </a:solidFill>
                <a:latin typeface="Georgia" pitchFamily="18" charset="0"/>
              </a:rPr>
              <a:t>egistration </a:t>
            </a:r>
            <a:r>
              <a:rPr lang="en-US" dirty="0">
                <a:solidFill>
                  <a:srgbClr val="C00000"/>
                </a:solidFill>
                <a:latin typeface="Georgia" pitchFamily="18" charset="0"/>
              </a:rPr>
              <a:t>P</a:t>
            </a:r>
            <a:r>
              <a:rPr lang="en-US" dirty="0" smtClean="0">
                <a:solidFill>
                  <a:srgbClr val="C00000"/>
                </a:solidFill>
                <a:latin typeface="Georgia" pitchFamily="18" charset="0"/>
              </a:rPr>
              <a:t>rocessing</a:t>
            </a:r>
            <a:endParaRPr lang="en-US" dirty="0">
              <a:solidFill>
                <a:srgbClr val="C00000"/>
              </a:solidFill>
              <a:latin typeface="Georgia" pitchFamily="18" charset="0"/>
            </a:endParaRPr>
          </a:p>
        </p:txBody>
      </p:sp>
      <p:sp>
        <p:nvSpPr>
          <p:cNvPr id="3" name="Subtitle 2"/>
          <p:cNvSpPr>
            <a:spLocks noGrp="1"/>
          </p:cNvSpPr>
          <p:nvPr>
            <p:ph type="subTitle" idx="1"/>
          </p:nvPr>
        </p:nvSpPr>
        <p:spPr>
          <a:xfrm>
            <a:off x="381000" y="1600200"/>
            <a:ext cx="8305800" cy="2971800"/>
          </a:xfrm>
        </p:spPr>
        <p:txBody>
          <a:bodyPr>
            <a:normAutofit/>
          </a:bodyPr>
          <a:lstStyle/>
          <a:p>
            <a:pPr algn="l"/>
            <a:r>
              <a:rPr lang="en-US" sz="1800" dirty="0">
                <a:solidFill>
                  <a:schemeClr val="tx2">
                    <a:lumMod val="75000"/>
                  </a:schemeClr>
                </a:solidFill>
                <a:latin typeface="Georgia" pitchFamily="18" charset="0"/>
              </a:rPr>
              <a:t>Since 1995, any office that issues </a:t>
            </a:r>
            <a:r>
              <a:rPr lang="en-US" sz="1800" dirty="0" smtClean="0">
                <a:solidFill>
                  <a:schemeClr val="tx2">
                    <a:lumMod val="75000"/>
                  </a:schemeClr>
                </a:solidFill>
                <a:latin typeface="Georgia" pitchFamily="18" charset="0"/>
              </a:rPr>
              <a:t>driver </a:t>
            </a:r>
            <a:r>
              <a:rPr lang="en-US" sz="1800" dirty="0">
                <a:solidFill>
                  <a:schemeClr val="tx2">
                    <a:lumMod val="75000"/>
                  </a:schemeClr>
                </a:solidFill>
                <a:latin typeface="Georgia" pitchFamily="18" charset="0"/>
              </a:rPr>
              <a:t>licenses or state identification cards </a:t>
            </a:r>
            <a:r>
              <a:rPr lang="en-US" sz="1800" dirty="0" smtClean="0">
                <a:solidFill>
                  <a:schemeClr val="tx2">
                    <a:lumMod val="75000"/>
                  </a:schemeClr>
                </a:solidFill>
                <a:latin typeface="Georgia" pitchFamily="18" charset="0"/>
              </a:rPr>
              <a:t>are legally required to </a:t>
            </a:r>
            <a:r>
              <a:rPr lang="en-US" sz="1800" dirty="0">
                <a:solidFill>
                  <a:schemeClr val="tx2">
                    <a:lumMod val="75000"/>
                  </a:schemeClr>
                </a:solidFill>
                <a:latin typeface="Georgia" pitchFamily="18" charset="0"/>
              </a:rPr>
              <a:t>provide voter </a:t>
            </a:r>
            <a:r>
              <a:rPr lang="en-US" sz="1800" dirty="0" smtClean="0">
                <a:solidFill>
                  <a:schemeClr val="tx2">
                    <a:lumMod val="75000"/>
                  </a:schemeClr>
                </a:solidFill>
                <a:latin typeface="Georgia" pitchFamily="18" charset="0"/>
              </a:rPr>
              <a:t>registration </a:t>
            </a:r>
            <a:r>
              <a:rPr lang="en-US" sz="1800" dirty="0">
                <a:solidFill>
                  <a:schemeClr val="tx2">
                    <a:lumMod val="75000"/>
                  </a:schemeClr>
                </a:solidFill>
                <a:latin typeface="Georgia" pitchFamily="18" charset="0"/>
              </a:rPr>
              <a:t>services at the same time</a:t>
            </a:r>
            <a:r>
              <a:rPr lang="en-US" sz="1800" dirty="0" smtClean="0">
                <a:solidFill>
                  <a:schemeClr val="tx2">
                    <a:lumMod val="75000"/>
                  </a:schemeClr>
                </a:solidFill>
                <a:latin typeface="Georgia" pitchFamily="18" charset="0"/>
              </a:rPr>
              <a:t>.</a:t>
            </a:r>
            <a:r>
              <a:rPr lang="en-US" sz="1800" dirty="0">
                <a:solidFill>
                  <a:schemeClr val="tx2">
                    <a:lumMod val="75000"/>
                  </a:schemeClr>
                </a:solidFill>
                <a:latin typeface="Georgia" pitchFamily="18" charset="0"/>
              </a:rPr>
              <a:t> </a:t>
            </a:r>
            <a:endParaRPr lang="en-US" sz="1800" dirty="0" smtClean="0">
              <a:solidFill>
                <a:schemeClr val="tx2">
                  <a:lumMod val="75000"/>
                </a:schemeClr>
              </a:solidFill>
              <a:latin typeface="Georgia" pitchFamily="18" charset="0"/>
            </a:endParaRPr>
          </a:p>
          <a:p>
            <a:pPr algn="l"/>
            <a:endParaRPr lang="en-US" sz="1800" dirty="0" smtClean="0">
              <a:solidFill>
                <a:schemeClr val="tx2">
                  <a:lumMod val="75000"/>
                </a:schemeClr>
              </a:solidFill>
              <a:latin typeface="Georgia" pitchFamily="18" charset="0"/>
            </a:endParaRPr>
          </a:p>
          <a:p>
            <a:pPr algn="l"/>
            <a:r>
              <a:rPr lang="en-US" sz="1800" dirty="0" smtClean="0">
                <a:solidFill>
                  <a:schemeClr val="tx2">
                    <a:lumMod val="75000"/>
                  </a:schemeClr>
                </a:solidFill>
                <a:latin typeface="Georgia" pitchFamily="18" charset="0"/>
              </a:rPr>
              <a:t>It </a:t>
            </a:r>
            <a:r>
              <a:rPr lang="en-US" sz="1800" dirty="0">
                <a:solidFill>
                  <a:schemeClr val="tx2">
                    <a:lumMod val="75000"/>
                  </a:schemeClr>
                </a:solidFill>
                <a:latin typeface="Georgia" pitchFamily="18" charset="0"/>
              </a:rPr>
              <a:t>is a part of every </a:t>
            </a:r>
            <a:r>
              <a:rPr lang="en-US" sz="1800" dirty="0" smtClean="0">
                <a:solidFill>
                  <a:schemeClr val="tx2">
                    <a:lumMod val="75000"/>
                  </a:schemeClr>
                </a:solidFill>
                <a:latin typeface="Georgia" pitchFamily="18" charset="0"/>
              </a:rPr>
              <a:t>examiner’s </a:t>
            </a:r>
            <a:r>
              <a:rPr lang="en-US" sz="1800" dirty="0">
                <a:solidFill>
                  <a:schemeClr val="tx2">
                    <a:lumMod val="75000"/>
                  </a:schemeClr>
                </a:solidFill>
                <a:latin typeface="Georgia" pitchFamily="18" charset="0"/>
              </a:rPr>
              <a:t>responsibility to ask all eligible customers if they are interested in applying for voter registration or changing information on their current voter registration </a:t>
            </a:r>
            <a:r>
              <a:rPr lang="en-US" sz="1800" dirty="0" smtClean="0">
                <a:solidFill>
                  <a:schemeClr val="tx2">
                    <a:lumMod val="75000"/>
                  </a:schemeClr>
                </a:solidFill>
                <a:latin typeface="Georgia" pitchFamily="18" charset="0"/>
              </a:rPr>
              <a:t>record.</a:t>
            </a:r>
          </a:p>
          <a:p>
            <a:pPr algn="l"/>
            <a:endParaRPr lang="en-US" sz="1800" dirty="0" smtClean="0">
              <a:solidFill>
                <a:schemeClr val="tx2">
                  <a:lumMod val="75000"/>
                </a:schemeClr>
              </a:solidFill>
              <a:latin typeface="Georgia" pitchFamily="18" charset="0"/>
            </a:endParaRPr>
          </a:p>
          <a:p>
            <a:pPr algn="l"/>
            <a:r>
              <a:rPr lang="en-US" sz="1800" dirty="0">
                <a:solidFill>
                  <a:schemeClr val="tx2">
                    <a:lumMod val="75000"/>
                  </a:schemeClr>
                </a:solidFill>
                <a:latin typeface="Georgia" pitchFamily="18" charset="0"/>
              </a:rPr>
              <a:t>Customers being processed for a driver license or identification card must meet all </a:t>
            </a:r>
            <a:r>
              <a:rPr lang="en-US" sz="1800" dirty="0" smtClean="0">
                <a:solidFill>
                  <a:schemeClr val="tx2">
                    <a:lumMod val="75000"/>
                  </a:schemeClr>
                </a:solidFill>
                <a:latin typeface="Georgia" pitchFamily="18" charset="0"/>
              </a:rPr>
              <a:t>eligibility requirements </a:t>
            </a:r>
            <a:r>
              <a:rPr lang="en-US" sz="1800" dirty="0">
                <a:solidFill>
                  <a:schemeClr val="tx2">
                    <a:lumMod val="75000"/>
                  </a:schemeClr>
                </a:solidFill>
                <a:latin typeface="Georgia" pitchFamily="18" charset="0"/>
              </a:rPr>
              <a:t>to apply for voter </a:t>
            </a:r>
            <a:r>
              <a:rPr lang="en-US" sz="1800" dirty="0" smtClean="0">
                <a:solidFill>
                  <a:schemeClr val="tx2">
                    <a:lumMod val="75000"/>
                  </a:schemeClr>
                </a:solidFill>
                <a:latin typeface="Georgia" pitchFamily="18" charset="0"/>
              </a:rPr>
              <a:t>registration.</a:t>
            </a:r>
            <a:endParaRPr lang="en-US" sz="1800" dirty="0">
              <a:solidFill>
                <a:schemeClr val="tx2">
                  <a:lumMod val="75000"/>
                </a:schemeClr>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990600"/>
            <a:ext cx="3886200" cy="4495800"/>
          </a:xfrm>
        </p:spPr>
        <p:txBody>
          <a:bodyPr>
            <a:noAutofit/>
          </a:bodyPr>
          <a:lstStyle/>
          <a:p>
            <a:pPr marL="347663" indent="-347663" algn="l"/>
            <a:r>
              <a:rPr lang="en-US" sz="1800" dirty="0" smtClean="0">
                <a:solidFill>
                  <a:srgbClr val="002060"/>
                </a:solidFill>
                <a:latin typeface="Georgia" pitchFamily="18" charset="0"/>
              </a:rPr>
              <a:t>	Once every three years, the </a:t>
            </a:r>
            <a:r>
              <a:rPr lang="en-US" sz="1600" dirty="0" smtClean="0">
                <a:solidFill>
                  <a:srgbClr val="002060"/>
                </a:solidFill>
                <a:latin typeface="Georgia" pitchFamily="18" charset="0"/>
              </a:rPr>
              <a:t>Providing Agency </a:t>
            </a:r>
            <a:r>
              <a:rPr lang="en-US" sz="1600" u="sng" dirty="0" smtClean="0">
                <a:solidFill>
                  <a:srgbClr val="C00000"/>
                </a:solidFill>
                <a:latin typeface="Georgia" pitchFamily="18" charset="0"/>
              </a:rPr>
              <a:t>will</a:t>
            </a:r>
            <a:r>
              <a:rPr lang="en-US" sz="1600" dirty="0" smtClean="0">
                <a:solidFill>
                  <a:srgbClr val="002060"/>
                </a:solidFill>
                <a:latin typeface="Georgia" pitchFamily="18" charset="0"/>
              </a:rPr>
              <a:t> request in writing, the submission of an </a:t>
            </a:r>
            <a:r>
              <a:rPr lang="en-US" sz="1600" u="sng" dirty="0" smtClean="0">
                <a:solidFill>
                  <a:srgbClr val="002060"/>
                </a:solidFill>
                <a:latin typeface="Georgia" pitchFamily="18" charset="0"/>
              </a:rPr>
              <a:t>attestation</a:t>
            </a:r>
            <a:r>
              <a:rPr lang="en-US" sz="1600" dirty="0" smtClean="0">
                <a:solidFill>
                  <a:srgbClr val="002060"/>
                </a:solidFill>
                <a:latin typeface="Georgia" pitchFamily="18" charset="0"/>
              </a:rPr>
              <a:t> indicating that:</a:t>
            </a:r>
            <a:br>
              <a:rPr lang="en-US" sz="1600" dirty="0" smtClean="0">
                <a:solidFill>
                  <a:srgbClr val="002060"/>
                </a:solidFill>
                <a:latin typeface="Georgia" pitchFamily="18" charset="0"/>
              </a:rPr>
            </a:br>
            <a:r>
              <a:rPr lang="en-US" sz="900" dirty="0" smtClean="0">
                <a:solidFill>
                  <a:srgbClr val="002060"/>
                </a:solidFill>
                <a:latin typeface="Georgia" pitchFamily="18" charset="0"/>
              </a:rPr>
              <a:t/>
            </a:r>
            <a:br>
              <a:rPr lang="en-US" sz="900" dirty="0" smtClean="0">
                <a:solidFill>
                  <a:srgbClr val="002060"/>
                </a:solidFill>
                <a:latin typeface="Georgia" pitchFamily="18" charset="0"/>
              </a:rPr>
            </a:br>
            <a:r>
              <a:rPr lang="en-US" sz="1600" dirty="0" smtClean="0">
                <a:solidFill>
                  <a:srgbClr val="002060"/>
                </a:solidFill>
                <a:latin typeface="Georgia" pitchFamily="18" charset="0"/>
              </a:rPr>
              <a:t>a.  an audit of internal controls was performed</a:t>
            </a:r>
            <a:br>
              <a:rPr lang="en-US" sz="1600" dirty="0" smtClean="0">
                <a:solidFill>
                  <a:srgbClr val="002060"/>
                </a:solidFill>
                <a:latin typeface="Georgia" pitchFamily="18" charset="0"/>
              </a:rPr>
            </a:br>
            <a:r>
              <a:rPr lang="en-US" sz="900" dirty="0" smtClean="0">
                <a:solidFill>
                  <a:srgbClr val="002060"/>
                </a:solidFill>
                <a:latin typeface="Georgia" pitchFamily="18" charset="0"/>
              </a:rPr>
              <a:t/>
            </a:r>
            <a:br>
              <a:rPr lang="en-US" sz="900" dirty="0" smtClean="0">
                <a:solidFill>
                  <a:srgbClr val="002060"/>
                </a:solidFill>
                <a:latin typeface="Georgia" pitchFamily="18" charset="0"/>
              </a:rPr>
            </a:br>
            <a:r>
              <a:rPr lang="en-US" sz="1600" dirty="0" smtClean="0">
                <a:solidFill>
                  <a:srgbClr val="002060"/>
                </a:solidFill>
                <a:latin typeface="Georgia" pitchFamily="18" charset="0"/>
              </a:rPr>
              <a:t>b.  the audit indicates the controls are adequate to protect confidential personal data</a:t>
            </a:r>
            <a:br>
              <a:rPr lang="en-US" sz="1600" dirty="0" smtClean="0">
                <a:solidFill>
                  <a:srgbClr val="002060"/>
                </a:solidFill>
                <a:latin typeface="Georgia" pitchFamily="18" charset="0"/>
              </a:rPr>
            </a:br>
            <a:r>
              <a:rPr lang="en-US" sz="900" dirty="0" smtClean="0">
                <a:solidFill>
                  <a:srgbClr val="002060"/>
                </a:solidFill>
                <a:latin typeface="Georgia" pitchFamily="18" charset="0"/>
              </a:rPr>
              <a:t/>
            </a:r>
            <a:br>
              <a:rPr lang="en-US" sz="900" dirty="0" smtClean="0">
                <a:solidFill>
                  <a:srgbClr val="002060"/>
                </a:solidFill>
                <a:latin typeface="Georgia" pitchFamily="18" charset="0"/>
              </a:rPr>
            </a:br>
            <a:r>
              <a:rPr lang="en-US" sz="1600" dirty="0" smtClean="0">
                <a:solidFill>
                  <a:srgbClr val="002060"/>
                </a:solidFill>
                <a:latin typeface="Georgia" pitchFamily="18" charset="0"/>
              </a:rPr>
              <a:t>c.  the attestation was completed by a CPA, internal auditor or inspector general</a:t>
            </a:r>
            <a:br>
              <a:rPr lang="en-US" sz="1600" dirty="0" smtClean="0">
                <a:solidFill>
                  <a:srgbClr val="002060"/>
                </a:solidFill>
                <a:latin typeface="Georgia" pitchFamily="18" charset="0"/>
              </a:rPr>
            </a:br>
            <a:r>
              <a:rPr lang="en-US" sz="900" dirty="0" smtClean="0">
                <a:solidFill>
                  <a:srgbClr val="002060"/>
                </a:solidFill>
                <a:latin typeface="Georgia" pitchFamily="18" charset="0"/>
              </a:rPr>
              <a:t/>
            </a:r>
            <a:br>
              <a:rPr lang="en-US" sz="900" dirty="0" smtClean="0">
                <a:solidFill>
                  <a:srgbClr val="002060"/>
                </a:solidFill>
                <a:latin typeface="Georgia" pitchFamily="18" charset="0"/>
              </a:rPr>
            </a:br>
            <a:r>
              <a:rPr lang="en-US" sz="1600" dirty="0" smtClean="0">
                <a:solidFill>
                  <a:srgbClr val="002060"/>
                </a:solidFill>
                <a:latin typeface="Georgia" pitchFamily="18" charset="0"/>
              </a:rPr>
              <a:t>The attestation must be received by the Providing Agency within 180 days of written request </a:t>
            </a:r>
            <a:endParaRPr lang="en-US" sz="1800" dirty="0" smtClean="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5" name="Rectangle 4"/>
          <p:cNvSpPr/>
          <p:nvPr/>
        </p:nvSpPr>
        <p:spPr>
          <a:xfrm>
            <a:off x="152400" y="152400"/>
            <a:ext cx="8632491" cy="769441"/>
          </a:xfrm>
          <a:prstGeom prst="rect">
            <a:avLst/>
          </a:prstGeom>
        </p:spPr>
        <p:txBody>
          <a:bodyPr wrap="none">
            <a:spAutoFit/>
          </a:bodyPr>
          <a:lstStyle/>
          <a:p>
            <a:r>
              <a:rPr lang="en-US" sz="4400" b="1" dirty="0" smtClean="0">
                <a:solidFill>
                  <a:srgbClr val="002060"/>
                </a:solidFill>
                <a:latin typeface="Georgia" pitchFamily="18" charset="0"/>
              </a:rPr>
              <a:t>MOU Auditing Requirements</a:t>
            </a:r>
            <a:endParaRPr lang="en-US" sz="4400" dirty="0">
              <a:solidFill>
                <a:srgbClr val="002060"/>
              </a:solidFill>
              <a:latin typeface="Georgia" pitchFamily="18" charset="0"/>
            </a:endParaRPr>
          </a:p>
        </p:txBody>
      </p:sp>
      <p:sp>
        <p:nvSpPr>
          <p:cNvPr id="6" name="Rectangle 5"/>
          <p:cNvSpPr/>
          <p:nvPr/>
        </p:nvSpPr>
        <p:spPr>
          <a:xfrm>
            <a:off x="152400" y="1295400"/>
            <a:ext cx="4191000" cy="2554545"/>
          </a:xfrm>
          <a:prstGeom prst="rect">
            <a:avLst/>
          </a:prstGeom>
        </p:spPr>
        <p:txBody>
          <a:bodyPr wrap="square">
            <a:spAutoFit/>
          </a:bodyPr>
          <a:lstStyle/>
          <a:p>
            <a:r>
              <a:rPr lang="en-US" sz="1600" dirty="0" smtClean="0">
                <a:solidFill>
                  <a:srgbClr val="C00000"/>
                </a:solidFill>
                <a:latin typeface="Georgia" pitchFamily="18" charset="0"/>
              </a:rPr>
              <a:t>Requesting Agency must provide:</a:t>
            </a:r>
          </a:p>
          <a:p>
            <a:endParaRPr lang="en-US" sz="1600" dirty="0" smtClean="0">
              <a:solidFill>
                <a:srgbClr val="C00000"/>
              </a:solidFill>
              <a:latin typeface="Georgia" pitchFamily="18" charset="0"/>
            </a:endParaRPr>
          </a:p>
          <a:p>
            <a:pPr marL="347663" indent="-347663">
              <a:buFont typeface="Arial" pitchFamily="34" charset="0"/>
              <a:buChar char="•"/>
            </a:pPr>
            <a:r>
              <a:rPr lang="en-US" sz="1600" dirty="0" smtClean="0">
                <a:solidFill>
                  <a:srgbClr val="C00000"/>
                </a:solidFill>
                <a:latin typeface="Georgia" pitchFamily="18" charset="0"/>
              </a:rPr>
              <a:t>Ongoing monitoring</a:t>
            </a:r>
          </a:p>
          <a:p>
            <a:pPr marL="347663" indent="-347663"/>
            <a:endParaRPr lang="en-US" sz="1600" dirty="0" smtClean="0">
              <a:solidFill>
                <a:srgbClr val="C00000"/>
              </a:solidFill>
              <a:latin typeface="Georgia" pitchFamily="18" charset="0"/>
            </a:endParaRPr>
          </a:p>
          <a:p>
            <a:pPr marL="347663" indent="-347663">
              <a:buFont typeface="Arial" pitchFamily="34" charset="0"/>
              <a:buChar char="•"/>
            </a:pPr>
            <a:r>
              <a:rPr lang="en-US" sz="1600" dirty="0" smtClean="0">
                <a:solidFill>
                  <a:srgbClr val="C00000"/>
                </a:solidFill>
                <a:latin typeface="Georgia" pitchFamily="18" charset="0"/>
              </a:rPr>
              <a:t>Quarterly quality control reviews to ensure all current users are appropriately authorized</a:t>
            </a:r>
          </a:p>
          <a:p>
            <a:pPr marL="347663" indent="-347663">
              <a:buFont typeface="Arial" pitchFamily="34" charset="0"/>
              <a:buChar char="•"/>
            </a:pPr>
            <a:endParaRPr lang="en-US" sz="1600" dirty="0" smtClean="0">
              <a:solidFill>
                <a:srgbClr val="C00000"/>
              </a:solidFill>
              <a:latin typeface="Georgia" pitchFamily="18" charset="0"/>
            </a:endParaRPr>
          </a:p>
          <a:p>
            <a:pPr marL="347663" indent="-347663">
              <a:buFont typeface="Arial" pitchFamily="34" charset="0"/>
              <a:buChar char="•"/>
            </a:pPr>
            <a:r>
              <a:rPr lang="en-US" sz="1600" dirty="0" smtClean="0">
                <a:solidFill>
                  <a:srgbClr val="C00000"/>
                </a:solidFill>
                <a:latin typeface="Georgia" pitchFamily="18" charset="0"/>
              </a:rPr>
              <a:t>An annual </a:t>
            </a:r>
            <a:r>
              <a:rPr lang="en-US" sz="1600" u="sng" dirty="0" smtClean="0">
                <a:solidFill>
                  <a:srgbClr val="C00000"/>
                </a:solidFill>
                <a:latin typeface="Georgia" pitchFamily="18" charset="0"/>
              </a:rPr>
              <a:t>affirmation</a:t>
            </a:r>
            <a:r>
              <a:rPr lang="en-US" sz="1600" dirty="0" smtClean="0">
                <a:solidFill>
                  <a:srgbClr val="C00000"/>
                </a:solidFill>
                <a:latin typeface="Georgia" pitchFamily="18" charset="0"/>
              </a:rPr>
              <a:t> verifying MOU compliance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pic>
        <p:nvPicPr>
          <p:cNvPr id="5" name="Picture 3"/>
          <p:cNvPicPr>
            <a:picLocks noChangeAspect="1" noChangeArrowheads="1"/>
          </p:cNvPicPr>
          <p:nvPr/>
        </p:nvPicPr>
        <p:blipFill>
          <a:blip r:embed="rId3"/>
          <a:srcRect l="8457" t="22921" r="60185" b="40042"/>
          <a:stretch>
            <a:fillRect/>
          </a:stretch>
        </p:blipFill>
        <p:spPr>
          <a:xfrm>
            <a:off x="1981200" y="2743200"/>
            <a:ext cx="4610100" cy="2178050"/>
          </a:xfrm>
          <a:prstGeom prst="rect">
            <a:avLst/>
          </a:prstGeom>
          <a:ln w="38100" cap="sq">
            <a:solidFill>
              <a:srgbClr val="000000"/>
            </a:solidFill>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a:srcRect t="23956" r="50000" b="55091"/>
          <a:stretch>
            <a:fillRect/>
          </a:stretch>
        </p:blipFill>
        <p:spPr>
          <a:xfrm>
            <a:off x="533400" y="1295400"/>
            <a:ext cx="7618413" cy="1276350"/>
          </a:xfrm>
          <a:prstGeom prst="rect">
            <a:avLst/>
          </a:prstGeom>
          <a:ln w="38100" cap="sq">
            <a:solidFill>
              <a:srgbClr val="000000"/>
            </a:solidFill>
          </a:ln>
          <a:effectLst>
            <a:outerShdw blurRad="50800" dist="38100" dir="2700000" algn="tl" rotWithShape="0">
              <a:srgbClr val="000000">
                <a:alpha val="43000"/>
              </a:srgbClr>
            </a:outerShdw>
          </a:effectLst>
        </p:spPr>
      </p:pic>
      <p:sp>
        <p:nvSpPr>
          <p:cNvPr id="7" name="Rectangle 6"/>
          <p:cNvSpPr/>
          <p:nvPr/>
        </p:nvSpPr>
        <p:spPr>
          <a:xfrm>
            <a:off x="2514600" y="228600"/>
            <a:ext cx="3231975" cy="769441"/>
          </a:xfrm>
          <a:prstGeom prst="rect">
            <a:avLst/>
          </a:prstGeom>
        </p:spPr>
        <p:txBody>
          <a:bodyPr wrap="none">
            <a:spAutoFit/>
          </a:bodyPr>
          <a:lstStyle/>
          <a:p>
            <a:r>
              <a:rPr lang="en-US" sz="4400" b="1" dirty="0" smtClean="0">
                <a:solidFill>
                  <a:srgbClr val="002060"/>
                </a:solidFill>
                <a:latin typeface="Georgia" pitchFamily="18" charset="0"/>
              </a:rPr>
              <a:t>Audit Tool</a:t>
            </a:r>
            <a:endParaRPr lang="en-US" sz="4400" b="1" dirty="0">
              <a:solidFill>
                <a:srgbClr val="002060"/>
              </a:solidFill>
              <a:latin typeface="Georgia" pitchFamily="18" charset="0"/>
            </a:endParaRPr>
          </a:p>
        </p:txBody>
      </p:sp>
      <p:sp>
        <p:nvSpPr>
          <p:cNvPr id="9" name="TextBox 8"/>
          <p:cNvSpPr txBox="1"/>
          <p:nvPr/>
        </p:nvSpPr>
        <p:spPr>
          <a:xfrm>
            <a:off x="2971800" y="1295400"/>
            <a:ext cx="2590800" cy="246221"/>
          </a:xfrm>
          <a:prstGeom prst="rect">
            <a:avLst/>
          </a:prstGeom>
          <a:solidFill>
            <a:schemeClr val="bg1"/>
          </a:solidFill>
        </p:spPr>
        <p:txBody>
          <a:bodyPr wrap="square" rtlCol="0" anchor="b">
            <a:spAutoFit/>
          </a:bodyPr>
          <a:lstStyle/>
          <a:p>
            <a:r>
              <a:rPr lang="en-US" sz="1000" b="1" dirty="0" smtClean="0">
                <a:solidFill>
                  <a:srgbClr val="0033CC"/>
                </a:solidFill>
              </a:rPr>
              <a:t>D</a:t>
            </a:r>
            <a:r>
              <a:rPr lang="en-US" sz="800" b="1" dirty="0" smtClean="0"/>
              <a:t>river          </a:t>
            </a:r>
            <a:r>
              <a:rPr lang="en-US" sz="800" dirty="0" smtClean="0"/>
              <a:t> </a:t>
            </a:r>
            <a:r>
              <a:rPr lang="en-US" sz="1000" b="1" dirty="0" smtClean="0">
                <a:solidFill>
                  <a:srgbClr val="0033CC"/>
                </a:solidFill>
              </a:rPr>
              <a:t>A</a:t>
            </a:r>
            <a:r>
              <a:rPr lang="en-US" sz="800" b="1" dirty="0" smtClean="0"/>
              <a:t>nd</a:t>
            </a:r>
            <a:r>
              <a:rPr lang="en-US" sz="800" dirty="0" smtClean="0"/>
              <a:t>          </a:t>
            </a:r>
            <a:r>
              <a:rPr lang="en-US" sz="1000" b="1" dirty="0" smtClean="0">
                <a:solidFill>
                  <a:srgbClr val="0033CC"/>
                </a:solidFill>
              </a:rPr>
              <a:t>V</a:t>
            </a:r>
            <a:r>
              <a:rPr lang="en-US" sz="800" b="1" dirty="0" smtClean="0"/>
              <a:t>ehicle          </a:t>
            </a:r>
            <a:r>
              <a:rPr lang="en-US" sz="800" dirty="0" smtClean="0"/>
              <a:t> </a:t>
            </a:r>
            <a:r>
              <a:rPr lang="en-US" sz="1000" b="1" dirty="0" smtClean="0">
                <a:solidFill>
                  <a:srgbClr val="0033CC"/>
                </a:solidFill>
              </a:rPr>
              <a:t>E</a:t>
            </a:r>
            <a:r>
              <a:rPr lang="en-US" sz="800" b="1" dirty="0" smtClean="0"/>
              <a:t>xpress</a:t>
            </a:r>
            <a:endParaRPr lang="en-US" sz="800" b="1" dirty="0"/>
          </a:p>
        </p:txBody>
      </p:sp>
      <p:sp>
        <p:nvSpPr>
          <p:cNvPr id="10" name="TextBox 9"/>
          <p:cNvSpPr txBox="1"/>
          <p:nvPr/>
        </p:nvSpPr>
        <p:spPr>
          <a:xfrm>
            <a:off x="3048000" y="2819400"/>
            <a:ext cx="2590800" cy="246221"/>
          </a:xfrm>
          <a:prstGeom prst="rect">
            <a:avLst/>
          </a:prstGeom>
          <a:solidFill>
            <a:schemeClr val="bg1"/>
          </a:solidFill>
        </p:spPr>
        <p:txBody>
          <a:bodyPr wrap="square" rtlCol="0" anchor="b">
            <a:spAutoFit/>
          </a:bodyPr>
          <a:lstStyle/>
          <a:p>
            <a:r>
              <a:rPr lang="en-US" sz="1000" b="1" dirty="0" smtClean="0">
                <a:solidFill>
                  <a:srgbClr val="0033CC"/>
                </a:solidFill>
              </a:rPr>
              <a:t>D</a:t>
            </a:r>
            <a:r>
              <a:rPr lang="en-US" sz="800" b="1" dirty="0" smtClean="0"/>
              <a:t>river          </a:t>
            </a:r>
            <a:r>
              <a:rPr lang="en-US" sz="800" dirty="0" smtClean="0"/>
              <a:t> </a:t>
            </a:r>
            <a:r>
              <a:rPr lang="en-US" sz="1000" b="1" dirty="0" smtClean="0">
                <a:solidFill>
                  <a:srgbClr val="0033CC"/>
                </a:solidFill>
              </a:rPr>
              <a:t>A</a:t>
            </a:r>
            <a:r>
              <a:rPr lang="en-US" sz="800" b="1" dirty="0" smtClean="0"/>
              <a:t>nd</a:t>
            </a:r>
            <a:r>
              <a:rPr lang="en-US" sz="800" dirty="0" smtClean="0"/>
              <a:t>          </a:t>
            </a:r>
            <a:r>
              <a:rPr lang="en-US" sz="1000" b="1" dirty="0" smtClean="0">
                <a:solidFill>
                  <a:srgbClr val="0033CC"/>
                </a:solidFill>
              </a:rPr>
              <a:t>V</a:t>
            </a:r>
            <a:r>
              <a:rPr lang="en-US" sz="800" b="1" dirty="0" smtClean="0"/>
              <a:t>ehicle          </a:t>
            </a:r>
            <a:r>
              <a:rPr lang="en-US" sz="800" dirty="0" smtClean="0"/>
              <a:t> </a:t>
            </a:r>
            <a:r>
              <a:rPr lang="en-US" sz="1000" b="1" dirty="0" smtClean="0">
                <a:solidFill>
                  <a:srgbClr val="0033CC"/>
                </a:solidFill>
              </a:rPr>
              <a:t>E</a:t>
            </a:r>
            <a:r>
              <a:rPr lang="en-US" sz="800" b="1" dirty="0" smtClean="0"/>
              <a:t>xpress</a:t>
            </a:r>
            <a:endParaRPr lang="en-US" sz="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pic>
        <p:nvPicPr>
          <p:cNvPr id="5" name="Picture 3"/>
          <p:cNvPicPr>
            <a:picLocks noChangeAspect="1" noChangeArrowheads="1"/>
          </p:cNvPicPr>
          <p:nvPr/>
        </p:nvPicPr>
        <p:blipFill>
          <a:blip r:embed="rId3"/>
          <a:srcRect l="8457" t="22921" r="60185" b="40042"/>
          <a:stretch>
            <a:fillRect/>
          </a:stretch>
        </p:blipFill>
        <p:spPr>
          <a:xfrm>
            <a:off x="381000" y="1066800"/>
            <a:ext cx="4610100" cy="2178050"/>
          </a:xfrm>
          <a:prstGeom prst="rect">
            <a:avLst/>
          </a:prstGeom>
          <a:ln w="38100" cap="sq">
            <a:solidFill>
              <a:srgbClr val="000000"/>
            </a:solidFill>
          </a:ln>
          <a:effectLst>
            <a:outerShdw blurRad="50800" dist="38100" dir="2700000" algn="tl" rotWithShape="0">
              <a:srgbClr val="000000">
                <a:alpha val="43000"/>
              </a:srgbClr>
            </a:outerShdw>
          </a:effectLst>
        </p:spPr>
      </p:pic>
      <p:sp>
        <p:nvSpPr>
          <p:cNvPr id="7" name="Rectangle 6"/>
          <p:cNvSpPr/>
          <p:nvPr/>
        </p:nvSpPr>
        <p:spPr>
          <a:xfrm>
            <a:off x="2514600" y="228600"/>
            <a:ext cx="3231975" cy="769441"/>
          </a:xfrm>
          <a:prstGeom prst="rect">
            <a:avLst/>
          </a:prstGeom>
        </p:spPr>
        <p:txBody>
          <a:bodyPr wrap="none">
            <a:spAutoFit/>
          </a:bodyPr>
          <a:lstStyle/>
          <a:p>
            <a:r>
              <a:rPr lang="en-US" sz="4400" b="1" dirty="0" smtClean="0">
                <a:solidFill>
                  <a:srgbClr val="002060"/>
                </a:solidFill>
                <a:latin typeface="Georgia" pitchFamily="18" charset="0"/>
              </a:rPr>
              <a:t>Audit Tool</a:t>
            </a:r>
            <a:endParaRPr lang="en-US" sz="4400" b="1" dirty="0">
              <a:solidFill>
                <a:srgbClr val="002060"/>
              </a:solidFill>
              <a:latin typeface="Georgia" pitchFamily="18" charset="0"/>
            </a:endParaRPr>
          </a:p>
        </p:txBody>
      </p:sp>
      <p:sp>
        <p:nvSpPr>
          <p:cNvPr id="10" name="TextBox 9"/>
          <p:cNvSpPr txBox="1"/>
          <p:nvPr/>
        </p:nvSpPr>
        <p:spPr>
          <a:xfrm>
            <a:off x="1447800" y="1066800"/>
            <a:ext cx="2590800" cy="246221"/>
          </a:xfrm>
          <a:prstGeom prst="rect">
            <a:avLst/>
          </a:prstGeom>
          <a:solidFill>
            <a:schemeClr val="bg1"/>
          </a:solidFill>
        </p:spPr>
        <p:txBody>
          <a:bodyPr wrap="square" rtlCol="0" anchor="b">
            <a:spAutoFit/>
          </a:bodyPr>
          <a:lstStyle/>
          <a:p>
            <a:r>
              <a:rPr lang="en-US" sz="1000" b="1" dirty="0" smtClean="0">
                <a:solidFill>
                  <a:srgbClr val="0033CC"/>
                </a:solidFill>
              </a:rPr>
              <a:t>D</a:t>
            </a:r>
            <a:r>
              <a:rPr lang="en-US" sz="800" b="1" dirty="0" smtClean="0"/>
              <a:t>river          </a:t>
            </a:r>
            <a:r>
              <a:rPr lang="en-US" sz="800" dirty="0" smtClean="0"/>
              <a:t> </a:t>
            </a:r>
            <a:r>
              <a:rPr lang="en-US" sz="1000" b="1" dirty="0" smtClean="0">
                <a:solidFill>
                  <a:srgbClr val="0033CC"/>
                </a:solidFill>
              </a:rPr>
              <a:t>A</a:t>
            </a:r>
            <a:r>
              <a:rPr lang="en-US" sz="800" b="1" dirty="0" smtClean="0"/>
              <a:t>nd</a:t>
            </a:r>
            <a:r>
              <a:rPr lang="en-US" sz="800" dirty="0" smtClean="0"/>
              <a:t>          </a:t>
            </a:r>
            <a:r>
              <a:rPr lang="en-US" sz="1000" b="1" dirty="0" smtClean="0">
                <a:solidFill>
                  <a:srgbClr val="0033CC"/>
                </a:solidFill>
              </a:rPr>
              <a:t>V</a:t>
            </a:r>
            <a:r>
              <a:rPr lang="en-US" sz="800" b="1" dirty="0" smtClean="0"/>
              <a:t>ehicle          </a:t>
            </a:r>
            <a:r>
              <a:rPr lang="en-US" sz="800" dirty="0" smtClean="0"/>
              <a:t> </a:t>
            </a:r>
            <a:r>
              <a:rPr lang="en-US" sz="1000" b="1" dirty="0" smtClean="0">
                <a:solidFill>
                  <a:srgbClr val="0033CC"/>
                </a:solidFill>
              </a:rPr>
              <a:t>E</a:t>
            </a:r>
            <a:r>
              <a:rPr lang="en-US" sz="800" b="1" dirty="0" smtClean="0"/>
              <a:t>xpress</a:t>
            </a:r>
            <a:endParaRPr lang="en-US" sz="800" b="1" dirty="0"/>
          </a:p>
        </p:txBody>
      </p:sp>
      <p:pic>
        <p:nvPicPr>
          <p:cNvPr id="8" name="Picture 4"/>
          <p:cNvPicPr>
            <a:picLocks noChangeAspect="1" noChangeArrowheads="1"/>
          </p:cNvPicPr>
          <p:nvPr/>
        </p:nvPicPr>
        <p:blipFill>
          <a:blip r:embed="rId4"/>
          <a:srcRect l="6155" t="31271" r="56915" b="28723"/>
          <a:stretch>
            <a:fillRect/>
          </a:stretch>
        </p:blipFill>
        <p:spPr bwMode="auto">
          <a:xfrm>
            <a:off x="1981200" y="2971800"/>
            <a:ext cx="6534150" cy="283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6" name="Rectangle 5"/>
          <p:cNvSpPr/>
          <p:nvPr/>
        </p:nvSpPr>
        <p:spPr>
          <a:xfrm>
            <a:off x="1600200" y="228600"/>
            <a:ext cx="6162264" cy="769441"/>
          </a:xfrm>
          <a:prstGeom prst="rect">
            <a:avLst/>
          </a:prstGeom>
        </p:spPr>
        <p:txBody>
          <a:bodyPr wrap="none">
            <a:spAutoFit/>
          </a:bodyPr>
          <a:lstStyle/>
          <a:p>
            <a:r>
              <a:rPr lang="en-US" sz="4400" b="1" dirty="0" smtClean="0">
                <a:solidFill>
                  <a:srgbClr val="002060"/>
                </a:solidFill>
                <a:latin typeface="Georgia" pitchFamily="18" charset="0"/>
              </a:rPr>
              <a:t>Contact Information</a:t>
            </a:r>
            <a:endParaRPr lang="en-US" sz="4400" dirty="0">
              <a:solidFill>
                <a:srgbClr val="002060"/>
              </a:solidFill>
              <a:latin typeface="Georgia" pitchFamily="18" charset="0"/>
            </a:endParaRPr>
          </a:p>
        </p:txBody>
      </p:sp>
      <p:sp>
        <p:nvSpPr>
          <p:cNvPr id="7" name="Rectangle 6"/>
          <p:cNvSpPr/>
          <p:nvPr/>
        </p:nvSpPr>
        <p:spPr>
          <a:xfrm>
            <a:off x="1066800" y="1676400"/>
            <a:ext cx="7086600" cy="1477328"/>
          </a:xfrm>
          <a:prstGeom prst="rect">
            <a:avLst/>
          </a:prstGeom>
        </p:spPr>
        <p:txBody>
          <a:bodyPr wrap="square">
            <a:spAutoFit/>
          </a:bodyPr>
          <a:lstStyle/>
          <a:p>
            <a:r>
              <a:rPr lang="en-US" dirty="0" smtClean="0">
                <a:solidFill>
                  <a:srgbClr val="C00000"/>
                </a:solidFill>
                <a:latin typeface="Georgia" pitchFamily="18" charset="0"/>
              </a:rPr>
              <a:t>For questions concerning DAVE, please contact your agency’s DAVE Administrator. </a:t>
            </a:r>
          </a:p>
          <a:p>
            <a:endParaRPr lang="en-US" dirty="0" smtClean="0">
              <a:solidFill>
                <a:srgbClr val="C00000"/>
              </a:solidFill>
              <a:latin typeface="Georgia" pitchFamily="18" charset="0"/>
            </a:endParaRPr>
          </a:p>
          <a:p>
            <a:r>
              <a:rPr lang="en-US" dirty="0" smtClean="0">
                <a:solidFill>
                  <a:srgbClr val="C00000"/>
                </a:solidFill>
                <a:latin typeface="Georgia" pitchFamily="18" charset="0"/>
              </a:rPr>
              <a:t>If you are unaware of your agency’s DAVE Administrator, contact</a:t>
            </a:r>
            <a:r>
              <a:rPr lang="en-US" dirty="0" smtClean="0">
                <a:solidFill>
                  <a:schemeClr val="bg2">
                    <a:lumMod val="20000"/>
                    <a:lumOff val="80000"/>
                  </a:schemeClr>
                </a:solidFill>
                <a:latin typeface="Georgia" pitchFamily="18" charset="0"/>
              </a:rPr>
              <a:t> </a:t>
            </a:r>
            <a:r>
              <a:rPr lang="en-US" dirty="0" smtClean="0">
                <a:solidFill>
                  <a:schemeClr val="bg2">
                    <a:lumMod val="20000"/>
                    <a:lumOff val="80000"/>
                  </a:schemeClr>
                </a:solidFill>
                <a:latin typeface="Century Schoolbook" pitchFamily="18" charset="0"/>
                <a:hlinkClick r:id="rId3"/>
              </a:rPr>
              <a:t>Davidsupport@flhsmv.gov</a:t>
            </a:r>
            <a:r>
              <a:rPr lang="en-US" dirty="0" smtClean="0">
                <a:solidFill>
                  <a:schemeClr val="bg2">
                    <a:lumMod val="20000"/>
                    <a:lumOff val="80000"/>
                  </a:schemeClr>
                </a:solidFill>
                <a:latin typeface="Century Schoolbook"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43200"/>
            <a:ext cx="7772400" cy="1470025"/>
          </a:xfrm>
        </p:spPr>
        <p:txBody>
          <a:bodyPr/>
          <a:lstStyle/>
          <a:p>
            <a:r>
              <a:rPr lang="en-US" dirty="0" smtClean="0">
                <a:solidFill>
                  <a:srgbClr val="002060"/>
                </a:solidFill>
                <a:latin typeface="Georgia" pitchFamily="18" charset="0"/>
              </a:rPr>
              <a:t/>
            </a:r>
            <a:br>
              <a:rPr lang="en-US" dirty="0" smtClean="0">
                <a:solidFill>
                  <a:srgbClr val="002060"/>
                </a:solidFill>
                <a:latin typeface="Georgia" pitchFamily="18" charset="0"/>
              </a:rPr>
            </a:br>
            <a:endParaRPr lang="en-US" dirty="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5" name="Rectangle 4"/>
          <p:cNvSpPr/>
          <p:nvPr/>
        </p:nvSpPr>
        <p:spPr>
          <a:xfrm>
            <a:off x="990600" y="1981200"/>
            <a:ext cx="64770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pitchFamily="18" charset="0"/>
              </a:rPr>
              <a:t>QUESTIONS?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772400" cy="1470025"/>
          </a:xfrm>
        </p:spPr>
        <p:txBody>
          <a:bodyPr/>
          <a:lstStyle/>
          <a:p>
            <a:r>
              <a:rPr lang="en-US" dirty="0">
                <a:solidFill>
                  <a:srgbClr val="C00000"/>
                </a:solidFill>
                <a:latin typeface="Georgia" pitchFamily="18" charset="0"/>
              </a:rPr>
              <a:t>Eligibility Requirements</a:t>
            </a:r>
          </a:p>
        </p:txBody>
      </p:sp>
      <p:sp>
        <p:nvSpPr>
          <p:cNvPr id="3" name="Subtitle 2"/>
          <p:cNvSpPr>
            <a:spLocks noGrp="1"/>
          </p:cNvSpPr>
          <p:nvPr>
            <p:ph type="subTitle" idx="1"/>
          </p:nvPr>
        </p:nvSpPr>
        <p:spPr>
          <a:xfrm>
            <a:off x="1295400" y="1524000"/>
            <a:ext cx="6400800" cy="3124200"/>
          </a:xfrm>
        </p:spPr>
        <p:txBody>
          <a:bodyPr>
            <a:normAutofit fontScale="92500" lnSpcReduction="10000"/>
          </a:bodyPr>
          <a:lstStyle/>
          <a:p>
            <a:pPr algn="l"/>
            <a:r>
              <a:rPr lang="en-US" sz="1900" dirty="0" smtClean="0">
                <a:solidFill>
                  <a:schemeClr val="tx2">
                    <a:lumMod val="75000"/>
                  </a:schemeClr>
                </a:solidFill>
                <a:latin typeface="Georgia" pitchFamily="18" charset="0"/>
              </a:rPr>
              <a:t>The applicant must be:</a:t>
            </a:r>
          </a:p>
          <a:p>
            <a:pPr algn="l"/>
            <a:endParaRPr lang="en-US" sz="1000" dirty="0" smtClean="0">
              <a:solidFill>
                <a:schemeClr val="tx2">
                  <a:lumMod val="75000"/>
                </a:schemeClr>
              </a:solidFill>
              <a:latin typeface="Georgia" pitchFamily="18" charset="0"/>
            </a:endParaRPr>
          </a:p>
          <a:p>
            <a:pPr algn="l"/>
            <a:r>
              <a:rPr lang="en-US" sz="2000" dirty="0" smtClean="0">
                <a:solidFill>
                  <a:schemeClr val="tx2">
                    <a:lumMod val="75000"/>
                  </a:schemeClr>
                </a:solidFill>
                <a:latin typeface="Georgia" pitchFamily="18" charset="0"/>
              </a:rPr>
              <a:t>	</a:t>
            </a:r>
            <a:r>
              <a:rPr lang="en-US" sz="1900" dirty="0" smtClean="0">
                <a:solidFill>
                  <a:schemeClr val="tx2">
                    <a:lumMod val="75000"/>
                  </a:schemeClr>
                </a:solidFill>
                <a:latin typeface="Georgia" pitchFamily="18" charset="0"/>
              </a:rPr>
              <a:t>US Citizen</a:t>
            </a:r>
          </a:p>
          <a:p>
            <a:pPr algn="l"/>
            <a:endParaRPr lang="en-US" sz="1000" dirty="0" smtClean="0">
              <a:solidFill>
                <a:schemeClr val="tx2">
                  <a:lumMod val="75000"/>
                </a:schemeClr>
              </a:solidFill>
              <a:latin typeface="Georgia" pitchFamily="18" charset="0"/>
            </a:endParaRPr>
          </a:p>
          <a:p>
            <a:pPr algn="l"/>
            <a:r>
              <a:rPr lang="en-US" sz="2000" dirty="0" smtClean="0">
                <a:solidFill>
                  <a:schemeClr val="tx2">
                    <a:lumMod val="75000"/>
                  </a:schemeClr>
                </a:solidFill>
                <a:latin typeface="Georgia" pitchFamily="18" charset="0"/>
              </a:rPr>
              <a:t>	</a:t>
            </a:r>
            <a:r>
              <a:rPr lang="en-US" sz="1900" dirty="0" smtClean="0">
                <a:solidFill>
                  <a:schemeClr val="tx2">
                    <a:lumMod val="75000"/>
                  </a:schemeClr>
                </a:solidFill>
                <a:latin typeface="Georgia" pitchFamily="18" charset="0"/>
              </a:rPr>
              <a:t>Florida Resident</a:t>
            </a:r>
          </a:p>
          <a:p>
            <a:pPr algn="l"/>
            <a:endParaRPr lang="en-US" sz="1000" dirty="0">
              <a:solidFill>
                <a:schemeClr val="tx2">
                  <a:lumMod val="75000"/>
                </a:schemeClr>
              </a:solidFill>
              <a:latin typeface="Georgia" pitchFamily="18" charset="0"/>
            </a:endParaRPr>
          </a:p>
          <a:p>
            <a:pPr algn="l"/>
            <a:r>
              <a:rPr lang="en-US" sz="2000" dirty="0" smtClean="0">
                <a:solidFill>
                  <a:schemeClr val="tx2">
                    <a:lumMod val="75000"/>
                  </a:schemeClr>
                </a:solidFill>
                <a:latin typeface="Georgia" pitchFamily="18" charset="0"/>
              </a:rPr>
              <a:t>	</a:t>
            </a:r>
            <a:r>
              <a:rPr lang="en-US" sz="1900" dirty="0" smtClean="0">
                <a:solidFill>
                  <a:schemeClr val="tx2">
                    <a:lumMod val="75000"/>
                  </a:schemeClr>
                </a:solidFill>
                <a:latin typeface="Georgia" pitchFamily="18" charset="0"/>
              </a:rPr>
              <a:t>At </a:t>
            </a:r>
            <a:r>
              <a:rPr lang="en-US" sz="1900" dirty="0">
                <a:solidFill>
                  <a:schemeClr val="tx2">
                    <a:lumMod val="75000"/>
                  </a:schemeClr>
                </a:solidFill>
                <a:latin typeface="Georgia" pitchFamily="18" charset="0"/>
              </a:rPr>
              <a:t>least 16 years of </a:t>
            </a:r>
            <a:r>
              <a:rPr lang="en-US" sz="1900" dirty="0" smtClean="0">
                <a:solidFill>
                  <a:schemeClr val="tx2">
                    <a:lumMod val="75000"/>
                  </a:schemeClr>
                </a:solidFill>
                <a:latin typeface="Georgia" pitchFamily="18" charset="0"/>
              </a:rPr>
              <a:t>age</a:t>
            </a:r>
          </a:p>
          <a:p>
            <a:pPr algn="l"/>
            <a:endParaRPr lang="en-US" sz="1000" dirty="0">
              <a:solidFill>
                <a:schemeClr val="tx2">
                  <a:lumMod val="75000"/>
                </a:schemeClr>
              </a:solidFill>
              <a:latin typeface="Georgia" pitchFamily="18" charset="0"/>
            </a:endParaRPr>
          </a:p>
          <a:p>
            <a:pPr algn="l"/>
            <a:r>
              <a:rPr lang="en-US" sz="2000" dirty="0" smtClean="0">
                <a:solidFill>
                  <a:schemeClr val="tx2">
                    <a:lumMod val="75000"/>
                  </a:schemeClr>
                </a:solidFill>
                <a:latin typeface="Georgia" pitchFamily="18" charset="0"/>
              </a:rPr>
              <a:t>	</a:t>
            </a:r>
            <a:r>
              <a:rPr lang="en-US" sz="1900" dirty="0" smtClean="0">
                <a:solidFill>
                  <a:schemeClr val="tx2">
                    <a:lumMod val="75000"/>
                  </a:schemeClr>
                </a:solidFill>
                <a:latin typeface="Georgia" pitchFamily="18" charset="0"/>
              </a:rPr>
              <a:t>If ever a felon </a:t>
            </a:r>
            <a:r>
              <a:rPr lang="en-US" sz="1900" dirty="0">
                <a:solidFill>
                  <a:schemeClr val="tx2">
                    <a:lumMod val="75000"/>
                  </a:schemeClr>
                </a:solidFill>
                <a:latin typeface="Georgia" pitchFamily="18" charset="0"/>
              </a:rPr>
              <a:t>- rights must be </a:t>
            </a:r>
            <a:r>
              <a:rPr lang="en-US" sz="1900" dirty="0" smtClean="0">
                <a:solidFill>
                  <a:schemeClr val="tx2">
                    <a:lumMod val="75000"/>
                  </a:schemeClr>
                </a:solidFill>
                <a:latin typeface="Georgia" pitchFamily="18" charset="0"/>
              </a:rPr>
              <a:t>restore</a:t>
            </a:r>
          </a:p>
          <a:p>
            <a:pPr algn="l"/>
            <a:endParaRPr lang="en-US" sz="1100" dirty="0" smtClean="0">
              <a:solidFill>
                <a:schemeClr val="tx2">
                  <a:lumMod val="75000"/>
                </a:schemeClr>
              </a:solidFill>
              <a:latin typeface="Georgia" pitchFamily="18" charset="0"/>
            </a:endParaRPr>
          </a:p>
          <a:p>
            <a:pPr algn="l"/>
            <a:r>
              <a:rPr lang="en-US" sz="2000" dirty="0" smtClean="0">
                <a:solidFill>
                  <a:schemeClr val="tx2">
                    <a:lumMod val="75000"/>
                  </a:schemeClr>
                </a:solidFill>
                <a:latin typeface="Georgia" pitchFamily="18" charset="0"/>
              </a:rPr>
              <a:t>	</a:t>
            </a:r>
            <a:r>
              <a:rPr lang="en-US" sz="1900" dirty="0" smtClean="0">
                <a:solidFill>
                  <a:schemeClr val="tx2">
                    <a:lumMod val="75000"/>
                  </a:schemeClr>
                </a:solidFill>
                <a:latin typeface="Georgia" pitchFamily="18" charset="0"/>
              </a:rPr>
              <a:t>If ever adjudged </a:t>
            </a:r>
            <a:r>
              <a:rPr lang="en-US" sz="1900" dirty="0">
                <a:solidFill>
                  <a:schemeClr val="tx2">
                    <a:lumMod val="75000"/>
                  </a:schemeClr>
                </a:solidFill>
                <a:latin typeface="Georgia" pitchFamily="18" charset="0"/>
              </a:rPr>
              <a:t>incompetent </a:t>
            </a:r>
            <a:r>
              <a:rPr lang="en-US" sz="1900" dirty="0" smtClean="0">
                <a:solidFill>
                  <a:schemeClr val="tx2">
                    <a:lumMod val="75000"/>
                  </a:schemeClr>
                </a:solidFill>
                <a:latin typeface="Georgia" pitchFamily="18" charset="0"/>
              </a:rPr>
              <a:t>– </a:t>
            </a:r>
            <a:r>
              <a:rPr lang="en-US" sz="1900" dirty="0">
                <a:solidFill>
                  <a:schemeClr val="tx2">
                    <a:lumMod val="75000"/>
                  </a:schemeClr>
                </a:solidFill>
                <a:latin typeface="Georgia" pitchFamily="18" charset="0"/>
              </a:rPr>
              <a:t>competency </a:t>
            </a:r>
            <a:r>
              <a:rPr lang="en-US" sz="1900" dirty="0" smtClean="0">
                <a:solidFill>
                  <a:schemeClr val="tx2">
                    <a:lumMod val="75000"/>
                  </a:schemeClr>
                </a:solidFill>
                <a:latin typeface="Georgia" pitchFamily="18" charset="0"/>
              </a:rPr>
              <a:t>must 	be restored</a:t>
            </a:r>
            <a:endParaRPr lang="en-US" sz="1900" dirty="0"/>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pic>
        <p:nvPicPr>
          <p:cNvPr id="5" name="Picture 9" descr="animatedflag1"/>
          <p:cNvPicPr>
            <a:picLocks noChangeAspect="1" noChangeArrowheads="1" noCrop="1"/>
          </p:cNvPicPr>
          <p:nvPr/>
        </p:nvPicPr>
        <p:blipFill>
          <a:blip r:embed="rId3" cstate="print"/>
          <a:srcRect/>
          <a:stretch>
            <a:fillRect/>
          </a:stretch>
        </p:blipFill>
        <p:spPr bwMode="auto">
          <a:xfrm>
            <a:off x="1828800" y="3962400"/>
            <a:ext cx="304799" cy="219363"/>
          </a:xfrm>
          <a:prstGeom prst="rect">
            <a:avLst/>
          </a:prstGeom>
          <a:noFill/>
        </p:spPr>
      </p:pic>
      <p:pic>
        <p:nvPicPr>
          <p:cNvPr id="6" name="Picture 9" descr="animatedflag1"/>
          <p:cNvPicPr>
            <a:picLocks noChangeAspect="1" noChangeArrowheads="1" noCrop="1"/>
          </p:cNvPicPr>
          <p:nvPr/>
        </p:nvPicPr>
        <p:blipFill>
          <a:blip r:embed="rId3" cstate="print"/>
          <a:srcRect/>
          <a:stretch>
            <a:fillRect/>
          </a:stretch>
        </p:blipFill>
        <p:spPr bwMode="auto">
          <a:xfrm>
            <a:off x="1828800" y="2057400"/>
            <a:ext cx="304799" cy="219363"/>
          </a:xfrm>
          <a:prstGeom prst="rect">
            <a:avLst/>
          </a:prstGeom>
          <a:noFill/>
        </p:spPr>
      </p:pic>
      <p:pic>
        <p:nvPicPr>
          <p:cNvPr id="7" name="Picture 9" descr="animatedflag1"/>
          <p:cNvPicPr>
            <a:picLocks noChangeAspect="1" noChangeArrowheads="1" noCrop="1"/>
          </p:cNvPicPr>
          <p:nvPr/>
        </p:nvPicPr>
        <p:blipFill>
          <a:blip r:embed="rId3" cstate="print"/>
          <a:srcRect/>
          <a:stretch>
            <a:fillRect/>
          </a:stretch>
        </p:blipFill>
        <p:spPr bwMode="auto">
          <a:xfrm>
            <a:off x="1828800" y="2514600"/>
            <a:ext cx="304799" cy="219363"/>
          </a:xfrm>
          <a:prstGeom prst="rect">
            <a:avLst/>
          </a:prstGeom>
          <a:noFill/>
        </p:spPr>
      </p:pic>
      <p:pic>
        <p:nvPicPr>
          <p:cNvPr id="8" name="Picture 9" descr="animatedflag1"/>
          <p:cNvPicPr>
            <a:picLocks noChangeAspect="1" noChangeArrowheads="1" noCrop="1"/>
          </p:cNvPicPr>
          <p:nvPr/>
        </p:nvPicPr>
        <p:blipFill>
          <a:blip r:embed="rId3" cstate="print"/>
          <a:srcRect/>
          <a:stretch>
            <a:fillRect/>
          </a:stretch>
        </p:blipFill>
        <p:spPr bwMode="auto">
          <a:xfrm>
            <a:off x="1828800" y="2971800"/>
            <a:ext cx="304799" cy="219363"/>
          </a:xfrm>
          <a:prstGeom prst="rect">
            <a:avLst/>
          </a:prstGeom>
          <a:noFill/>
        </p:spPr>
      </p:pic>
      <p:pic>
        <p:nvPicPr>
          <p:cNvPr id="9" name="Picture 9" descr="animatedflag1"/>
          <p:cNvPicPr>
            <a:picLocks noChangeAspect="1" noChangeArrowheads="1" noCrop="1"/>
          </p:cNvPicPr>
          <p:nvPr/>
        </p:nvPicPr>
        <p:blipFill>
          <a:blip r:embed="rId3" cstate="print"/>
          <a:srcRect/>
          <a:stretch>
            <a:fillRect/>
          </a:stretch>
        </p:blipFill>
        <p:spPr bwMode="auto">
          <a:xfrm>
            <a:off x="1828800" y="3505200"/>
            <a:ext cx="304799" cy="2193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43200"/>
            <a:ext cx="7772400" cy="1470025"/>
          </a:xfrm>
        </p:spPr>
        <p:txBody>
          <a:bodyPr/>
          <a:lstStyle/>
          <a:p>
            <a:r>
              <a:rPr lang="en-US" dirty="0" smtClean="0">
                <a:solidFill>
                  <a:srgbClr val="002060"/>
                </a:solidFill>
                <a:latin typeface="Georgia" pitchFamily="18" charset="0"/>
              </a:rPr>
              <a:t/>
            </a:r>
            <a:br>
              <a:rPr lang="en-US" dirty="0" smtClean="0">
                <a:solidFill>
                  <a:srgbClr val="002060"/>
                </a:solidFill>
                <a:latin typeface="Georgia" pitchFamily="18" charset="0"/>
              </a:rPr>
            </a:br>
            <a:endParaRPr lang="en-US" dirty="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6" name="Rectangle 5"/>
          <p:cNvSpPr/>
          <p:nvPr/>
        </p:nvSpPr>
        <p:spPr>
          <a:xfrm>
            <a:off x="609600" y="228600"/>
            <a:ext cx="7696200" cy="769441"/>
          </a:xfrm>
          <a:prstGeom prst="rect">
            <a:avLst/>
          </a:prstGeom>
        </p:spPr>
        <p:txBody>
          <a:bodyPr wrap="square">
            <a:spAutoFit/>
          </a:bodyPr>
          <a:lstStyle/>
          <a:p>
            <a:pPr algn="ctr"/>
            <a:r>
              <a:rPr lang="en-US" sz="4400" dirty="0" smtClean="0">
                <a:solidFill>
                  <a:srgbClr val="C00000"/>
                </a:solidFill>
                <a:latin typeface="Georgia" pitchFamily="18" charset="0"/>
              </a:rPr>
              <a:t>Application Requirements</a:t>
            </a:r>
            <a:endParaRPr lang="en-US" sz="4400" dirty="0"/>
          </a:p>
        </p:txBody>
      </p:sp>
      <p:sp>
        <p:nvSpPr>
          <p:cNvPr id="8" name="Rounded Rectangle 7"/>
          <p:cNvSpPr/>
          <p:nvPr/>
        </p:nvSpPr>
        <p:spPr>
          <a:xfrm>
            <a:off x="2209800" y="1219200"/>
            <a:ext cx="4724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apply for voter registration, both Citizenship Status should indicate US Citizen and Florida resident should indicate Yes.  If it does not, Voter registration application is not available.</a:t>
            </a:r>
            <a:endParaRPr lang="en-US" dirty="0"/>
          </a:p>
        </p:txBody>
      </p:sp>
      <p:pic>
        <p:nvPicPr>
          <p:cNvPr id="11" name="Picture 10" descr="scan0010.jpg"/>
          <p:cNvPicPr>
            <a:picLocks noChangeAspect="1"/>
          </p:cNvPicPr>
          <p:nvPr/>
        </p:nvPicPr>
        <p:blipFill>
          <a:blip r:embed="rId3"/>
          <a:stretch>
            <a:fillRect/>
          </a:stretch>
        </p:blipFill>
        <p:spPr>
          <a:xfrm>
            <a:off x="381000" y="2743200"/>
            <a:ext cx="8061960" cy="2438400"/>
          </a:xfrm>
          <a:prstGeom prst="rect">
            <a:avLst/>
          </a:prstGeom>
        </p:spPr>
      </p:pic>
      <p:cxnSp>
        <p:nvCxnSpPr>
          <p:cNvPr id="13" name="Straight Arrow Connector 12"/>
          <p:cNvCxnSpPr>
            <a:stCxn id="8" idx="2"/>
          </p:cNvCxnSpPr>
          <p:nvPr/>
        </p:nvCxnSpPr>
        <p:spPr>
          <a:xfrm rot="5400000">
            <a:off x="2209800" y="1524000"/>
            <a:ext cx="1600200" cy="3124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314700" y="2400300"/>
            <a:ext cx="1295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04800" y="3505200"/>
            <a:ext cx="1295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2743200"/>
            <a:ext cx="7772400" cy="1470025"/>
          </a:xfrm>
        </p:spPr>
        <p:txBody>
          <a:bodyPr/>
          <a:lstStyle/>
          <a:p>
            <a:r>
              <a:rPr lang="en-US" dirty="0" smtClean="0">
                <a:solidFill>
                  <a:srgbClr val="002060"/>
                </a:solidFill>
                <a:latin typeface="Georgia" pitchFamily="18" charset="0"/>
              </a:rPr>
              <a:t/>
            </a:r>
            <a:br>
              <a:rPr lang="en-US" dirty="0" smtClean="0">
                <a:solidFill>
                  <a:srgbClr val="002060"/>
                </a:solidFill>
                <a:latin typeface="Georgia" pitchFamily="18" charset="0"/>
              </a:rPr>
            </a:br>
            <a:endParaRPr lang="en-US" dirty="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6" name="Rectangle 5"/>
          <p:cNvSpPr/>
          <p:nvPr/>
        </p:nvSpPr>
        <p:spPr>
          <a:xfrm>
            <a:off x="609600" y="228600"/>
            <a:ext cx="7696200" cy="769441"/>
          </a:xfrm>
          <a:prstGeom prst="rect">
            <a:avLst/>
          </a:prstGeom>
        </p:spPr>
        <p:txBody>
          <a:bodyPr wrap="square">
            <a:spAutoFit/>
          </a:bodyPr>
          <a:lstStyle/>
          <a:p>
            <a:pPr algn="ctr"/>
            <a:r>
              <a:rPr lang="en-US" sz="4400" dirty="0" smtClean="0">
                <a:solidFill>
                  <a:srgbClr val="C00000"/>
                </a:solidFill>
                <a:latin typeface="Georgia" pitchFamily="18" charset="0"/>
              </a:rPr>
              <a:t>Application Requirements</a:t>
            </a:r>
            <a:endParaRPr lang="en-US" sz="4400" dirty="0"/>
          </a:p>
        </p:txBody>
      </p:sp>
      <p:sp>
        <p:nvSpPr>
          <p:cNvPr id="8" name="Rounded Rectangle 7"/>
          <p:cNvSpPr/>
          <p:nvPr/>
        </p:nvSpPr>
        <p:spPr>
          <a:xfrm>
            <a:off x="2209800" y="1219200"/>
            <a:ext cx="4572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apply for voter registration, Citizenship Status should indicate US Citizen and Florida resident should indicate Yes.</a:t>
            </a:r>
            <a:endParaRPr lang="en-US" dirty="0"/>
          </a:p>
        </p:txBody>
      </p:sp>
      <p:pic>
        <p:nvPicPr>
          <p:cNvPr id="5" name="Picture 4" descr="scan0013.jpg"/>
          <p:cNvPicPr>
            <a:picLocks noChangeAspect="1"/>
          </p:cNvPicPr>
          <p:nvPr/>
        </p:nvPicPr>
        <p:blipFill>
          <a:blip r:embed="rId3"/>
          <a:stretch>
            <a:fillRect/>
          </a:stretch>
        </p:blipFill>
        <p:spPr>
          <a:xfrm>
            <a:off x="228600" y="2743200"/>
            <a:ext cx="8414708" cy="2280666"/>
          </a:xfrm>
          <a:prstGeom prst="rect">
            <a:avLst/>
          </a:prstGeom>
        </p:spPr>
      </p:pic>
      <p:cxnSp>
        <p:nvCxnSpPr>
          <p:cNvPr id="13" name="Straight Arrow Connector 12"/>
          <p:cNvCxnSpPr>
            <a:stCxn id="8" idx="2"/>
          </p:cNvCxnSpPr>
          <p:nvPr/>
        </p:nvCxnSpPr>
        <p:spPr>
          <a:xfrm rot="5400000">
            <a:off x="2324100" y="1485900"/>
            <a:ext cx="1371600" cy="2971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4343400" y="2438400"/>
            <a:ext cx="9144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470025"/>
          </a:xfrm>
        </p:spPr>
        <p:txBody>
          <a:bodyPr/>
          <a:lstStyle/>
          <a:p>
            <a:r>
              <a:rPr lang="en-US" dirty="0" smtClean="0">
                <a:solidFill>
                  <a:srgbClr val="C00000"/>
                </a:solidFill>
                <a:latin typeface="Georgia" pitchFamily="18" charset="0"/>
              </a:rPr>
              <a:t>Application Types</a:t>
            </a:r>
            <a:endParaRPr lang="en-US" dirty="0">
              <a:solidFill>
                <a:srgbClr val="C0000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sp>
        <p:nvSpPr>
          <p:cNvPr id="7" name="Rectangle 6"/>
          <p:cNvSpPr/>
          <p:nvPr/>
        </p:nvSpPr>
        <p:spPr>
          <a:xfrm>
            <a:off x="914400" y="2667000"/>
            <a:ext cx="7696200" cy="646331"/>
          </a:xfrm>
          <a:prstGeom prst="rect">
            <a:avLst/>
          </a:prstGeom>
        </p:spPr>
        <p:txBody>
          <a:bodyPr wrap="square">
            <a:spAutoFit/>
          </a:bodyPr>
          <a:lstStyle/>
          <a:p>
            <a:r>
              <a:rPr lang="en-US" dirty="0" smtClean="0">
                <a:solidFill>
                  <a:srgbClr val="C00000"/>
                </a:solidFill>
                <a:latin typeface="Georgia" pitchFamily="18" charset="0"/>
              </a:rPr>
              <a:t>New</a:t>
            </a:r>
            <a:r>
              <a:rPr lang="en-US" dirty="0" smtClean="0">
                <a:solidFill>
                  <a:schemeClr val="tx2">
                    <a:lumMod val="75000"/>
                  </a:schemeClr>
                </a:solidFill>
                <a:latin typeface="Georgia" pitchFamily="18" charset="0"/>
              </a:rPr>
              <a:t> </a:t>
            </a:r>
            <a:r>
              <a:rPr lang="en-US" dirty="0" smtClean="0">
                <a:solidFill>
                  <a:srgbClr val="002060"/>
                </a:solidFill>
                <a:latin typeface="Georgia" pitchFamily="18" charset="0"/>
              </a:rPr>
              <a:t>= a customer who is not currently registered in Florida and is applying for voter registration.</a:t>
            </a:r>
            <a:endParaRPr lang="en-US" dirty="0">
              <a:solidFill>
                <a:srgbClr val="002060"/>
              </a:solidFill>
              <a:latin typeface="Georgia" pitchFamily="18" charset="0"/>
            </a:endParaRPr>
          </a:p>
        </p:txBody>
      </p:sp>
      <p:sp>
        <p:nvSpPr>
          <p:cNvPr id="8" name="Rectangle 7"/>
          <p:cNvSpPr/>
          <p:nvPr/>
        </p:nvSpPr>
        <p:spPr>
          <a:xfrm>
            <a:off x="914400" y="3352800"/>
            <a:ext cx="7467600" cy="646331"/>
          </a:xfrm>
          <a:prstGeom prst="rect">
            <a:avLst/>
          </a:prstGeom>
        </p:spPr>
        <p:txBody>
          <a:bodyPr wrap="square">
            <a:spAutoFit/>
          </a:bodyPr>
          <a:lstStyle/>
          <a:p>
            <a:r>
              <a:rPr lang="en-US" dirty="0" smtClean="0">
                <a:solidFill>
                  <a:srgbClr val="C00000"/>
                </a:solidFill>
                <a:latin typeface="Georgia" pitchFamily="18" charset="0"/>
              </a:rPr>
              <a:t>Reissue</a:t>
            </a:r>
            <a:r>
              <a:rPr lang="en-US" dirty="0" smtClean="0">
                <a:solidFill>
                  <a:schemeClr val="tx2">
                    <a:lumMod val="75000"/>
                  </a:schemeClr>
                </a:solidFill>
                <a:latin typeface="Georgia" pitchFamily="18" charset="0"/>
              </a:rPr>
              <a:t> </a:t>
            </a:r>
            <a:r>
              <a:rPr lang="en-US" dirty="0" smtClean="0">
                <a:solidFill>
                  <a:srgbClr val="002060"/>
                </a:solidFill>
                <a:latin typeface="Georgia" pitchFamily="18" charset="0"/>
              </a:rPr>
              <a:t>= an application for duplicate of customer’s current voter registration card.</a:t>
            </a:r>
            <a:endParaRPr lang="en-US" dirty="0">
              <a:solidFill>
                <a:srgbClr val="002060"/>
              </a:solidFill>
              <a:latin typeface="Georgia" pitchFamily="18" charset="0"/>
            </a:endParaRPr>
          </a:p>
        </p:txBody>
      </p:sp>
      <p:sp>
        <p:nvSpPr>
          <p:cNvPr id="9" name="Rectangle 8"/>
          <p:cNvSpPr/>
          <p:nvPr/>
        </p:nvSpPr>
        <p:spPr>
          <a:xfrm>
            <a:off x="914400" y="4114800"/>
            <a:ext cx="7315200" cy="646331"/>
          </a:xfrm>
          <a:prstGeom prst="rect">
            <a:avLst/>
          </a:prstGeom>
        </p:spPr>
        <p:txBody>
          <a:bodyPr wrap="square">
            <a:spAutoFit/>
          </a:bodyPr>
          <a:lstStyle/>
          <a:p>
            <a:r>
              <a:rPr lang="en-US" dirty="0" smtClean="0">
                <a:solidFill>
                  <a:srgbClr val="C00000"/>
                </a:solidFill>
                <a:latin typeface="Georgia" pitchFamily="18" charset="0"/>
              </a:rPr>
              <a:t>Change</a:t>
            </a:r>
            <a:r>
              <a:rPr lang="en-US" dirty="0" smtClean="0">
                <a:latin typeface="Georgia" pitchFamily="18" charset="0"/>
              </a:rPr>
              <a:t> </a:t>
            </a:r>
            <a:r>
              <a:rPr lang="en-US" dirty="0" smtClean="0">
                <a:solidFill>
                  <a:srgbClr val="002060"/>
                </a:solidFill>
                <a:latin typeface="Georgia" pitchFamily="18" charset="0"/>
              </a:rPr>
              <a:t>= an application for change of name, date of birth, address or party affiliation.   </a:t>
            </a:r>
            <a:endParaRPr lang="en-US" sz="5400" dirty="0">
              <a:solidFill>
                <a:schemeClr val="bg1"/>
              </a:solidFill>
              <a:latin typeface="Georgia" pitchFamily="18" charset="0"/>
            </a:endParaRPr>
          </a:p>
        </p:txBody>
      </p:sp>
      <p:pic>
        <p:nvPicPr>
          <p:cNvPr id="14" name="Picture 8"/>
          <p:cNvPicPr>
            <a:picLocks noChangeAspect="1" noChangeArrowheads="1"/>
          </p:cNvPicPr>
          <p:nvPr/>
        </p:nvPicPr>
        <p:blipFill>
          <a:blip r:embed="rId3"/>
          <a:srcRect/>
          <a:stretch>
            <a:fillRect/>
          </a:stretch>
        </p:blipFill>
        <p:spPr bwMode="auto">
          <a:xfrm>
            <a:off x="762000" y="1371600"/>
            <a:ext cx="7924800" cy="1066800"/>
          </a:xfrm>
          <a:prstGeom prst="rect">
            <a:avLst/>
          </a:prstGeom>
          <a:solidFill>
            <a:schemeClr val="bg2">
              <a:lumMod val="75000"/>
            </a:schemeClr>
          </a:solidFill>
          <a:ln w="9525">
            <a:noFill/>
            <a:miter lim="800000"/>
            <a:headEnd/>
            <a:tailEnd/>
          </a:ln>
          <a:effectLst/>
        </p:spPr>
      </p:pic>
      <p:sp>
        <p:nvSpPr>
          <p:cNvPr id="15" name="Flowchart: Connector 14"/>
          <p:cNvSpPr/>
          <p:nvPr/>
        </p:nvSpPr>
        <p:spPr>
          <a:xfrm>
            <a:off x="914400" y="1752600"/>
            <a:ext cx="128016" cy="128016"/>
          </a:xfrm>
          <a:prstGeom prst="flowChartConnector">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solidFill>
                  <a:srgbClr val="C00000"/>
                </a:solidFill>
                <a:latin typeface="Georgia" pitchFamily="18" charset="0"/>
              </a:rPr>
              <a:t>Application Types</a:t>
            </a:r>
            <a:endParaRPr lang="en-US" dirty="0">
              <a:solidFill>
                <a:srgbClr val="C00000"/>
              </a:solidFill>
              <a:latin typeface="Georgia" pitchFamily="18" charset="0"/>
            </a:endParaRPr>
          </a:p>
        </p:txBody>
      </p:sp>
      <p:sp>
        <p:nvSpPr>
          <p:cNvPr id="3" name="Subtitle 2"/>
          <p:cNvSpPr>
            <a:spLocks noGrp="1"/>
          </p:cNvSpPr>
          <p:nvPr>
            <p:ph type="subTitle" idx="1"/>
          </p:nvPr>
        </p:nvSpPr>
        <p:spPr>
          <a:xfrm>
            <a:off x="914400" y="2514600"/>
            <a:ext cx="7391400" cy="2743200"/>
          </a:xfrm>
        </p:spPr>
        <p:txBody>
          <a:bodyPr>
            <a:normAutofit/>
          </a:bodyPr>
          <a:lstStyle/>
          <a:p>
            <a:pPr algn="l"/>
            <a:r>
              <a:rPr lang="en-US" sz="1800" dirty="0" smtClean="0">
                <a:solidFill>
                  <a:srgbClr val="C00000"/>
                </a:solidFill>
                <a:latin typeface="Georgia" pitchFamily="18" charset="0"/>
              </a:rPr>
              <a:t>Current</a:t>
            </a:r>
            <a:r>
              <a:rPr lang="en-US" sz="1800" dirty="0" smtClean="0">
                <a:solidFill>
                  <a:srgbClr val="002060"/>
                </a:solidFill>
                <a:latin typeface="Georgia" pitchFamily="18" charset="0"/>
              </a:rPr>
              <a:t> = </a:t>
            </a:r>
            <a:r>
              <a:rPr lang="en-US" sz="1800" dirty="0">
                <a:solidFill>
                  <a:srgbClr val="002060"/>
                </a:solidFill>
                <a:latin typeface="Georgia" pitchFamily="18" charset="0"/>
              </a:rPr>
              <a:t>customer </a:t>
            </a:r>
            <a:r>
              <a:rPr lang="en-US" sz="1800" dirty="0" smtClean="0">
                <a:solidFill>
                  <a:srgbClr val="002060"/>
                </a:solidFill>
                <a:latin typeface="Georgia" pitchFamily="18" charset="0"/>
              </a:rPr>
              <a:t>currently </a:t>
            </a:r>
            <a:r>
              <a:rPr lang="en-US" sz="1800" dirty="0">
                <a:solidFill>
                  <a:srgbClr val="002060"/>
                </a:solidFill>
                <a:latin typeface="Georgia" pitchFamily="18" charset="0"/>
              </a:rPr>
              <a:t>registered </a:t>
            </a:r>
            <a:r>
              <a:rPr lang="en-US" sz="1800" dirty="0" smtClean="0">
                <a:solidFill>
                  <a:srgbClr val="002060"/>
                </a:solidFill>
                <a:latin typeface="Georgia" pitchFamily="18" charset="0"/>
              </a:rPr>
              <a:t>to vote </a:t>
            </a:r>
            <a:r>
              <a:rPr lang="en-US" sz="1800" dirty="0">
                <a:solidFill>
                  <a:srgbClr val="002060"/>
                </a:solidFill>
                <a:latin typeface="Georgia" pitchFamily="18" charset="0"/>
              </a:rPr>
              <a:t>and all the </a:t>
            </a:r>
            <a:r>
              <a:rPr lang="en-US" sz="1800" dirty="0" smtClean="0">
                <a:solidFill>
                  <a:srgbClr val="002060"/>
                </a:solidFill>
                <a:latin typeface="Georgia" pitchFamily="18" charset="0"/>
              </a:rPr>
              <a:t>information </a:t>
            </a:r>
            <a:r>
              <a:rPr lang="en-US" sz="1800" dirty="0">
                <a:solidFill>
                  <a:srgbClr val="002060"/>
                </a:solidFill>
                <a:latin typeface="Georgia" pitchFamily="18" charset="0"/>
              </a:rPr>
              <a:t>on their </a:t>
            </a:r>
            <a:r>
              <a:rPr lang="en-US" sz="1800" dirty="0" smtClean="0">
                <a:solidFill>
                  <a:srgbClr val="002060"/>
                </a:solidFill>
                <a:latin typeface="Georgia" pitchFamily="18" charset="0"/>
              </a:rPr>
              <a:t>voter </a:t>
            </a:r>
            <a:r>
              <a:rPr lang="en-US" sz="1800" dirty="0">
                <a:solidFill>
                  <a:srgbClr val="002060"/>
                </a:solidFill>
                <a:latin typeface="Georgia" pitchFamily="18" charset="0"/>
              </a:rPr>
              <a:t>registration card is correct</a:t>
            </a:r>
            <a:r>
              <a:rPr lang="en-US" sz="1800" dirty="0" smtClean="0">
                <a:solidFill>
                  <a:srgbClr val="002060"/>
                </a:solidFill>
                <a:latin typeface="Georgia" pitchFamily="18" charset="0"/>
              </a:rPr>
              <a:t>.</a:t>
            </a:r>
          </a:p>
          <a:p>
            <a:pPr algn="l"/>
            <a:endParaRPr lang="en-US" sz="1000" dirty="0" smtClean="0">
              <a:solidFill>
                <a:srgbClr val="002060"/>
              </a:solidFill>
              <a:latin typeface="Georgia" pitchFamily="18" charset="0"/>
            </a:endParaRPr>
          </a:p>
          <a:p>
            <a:pPr algn="l"/>
            <a:r>
              <a:rPr lang="en-US" sz="1800" dirty="0" smtClean="0">
                <a:solidFill>
                  <a:srgbClr val="C00000"/>
                </a:solidFill>
                <a:latin typeface="Georgia" pitchFamily="18" charset="0"/>
              </a:rPr>
              <a:t>Declined</a:t>
            </a:r>
            <a:r>
              <a:rPr lang="en-US" sz="1800" dirty="0" smtClean="0">
                <a:solidFill>
                  <a:srgbClr val="FF0000"/>
                </a:solidFill>
                <a:latin typeface="Georgia" pitchFamily="18" charset="0"/>
              </a:rPr>
              <a:t> </a:t>
            </a:r>
            <a:r>
              <a:rPr lang="en-US" sz="1800" dirty="0" smtClean="0">
                <a:solidFill>
                  <a:srgbClr val="002060"/>
                </a:solidFill>
                <a:latin typeface="Georgia" pitchFamily="18" charset="0"/>
              </a:rPr>
              <a:t>= an eligible customer declined to apply for voter registration.</a:t>
            </a:r>
          </a:p>
          <a:p>
            <a:pPr algn="l"/>
            <a:endParaRPr lang="en-US" sz="1000" dirty="0" smtClean="0">
              <a:solidFill>
                <a:srgbClr val="002060"/>
              </a:solidFill>
              <a:latin typeface="Georgia" pitchFamily="18" charset="0"/>
            </a:endParaRPr>
          </a:p>
          <a:p>
            <a:pPr algn="l"/>
            <a:r>
              <a:rPr lang="en-US" sz="1800" dirty="0" smtClean="0">
                <a:solidFill>
                  <a:srgbClr val="C00000"/>
                </a:solidFill>
                <a:latin typeface="Georgia" pitchFamily="18" charset="0"/>
              </a:rPr>
              <a:t>Ineligible</a:t>
            </a:r>
            <a:r>
              <a:rPr lang="en-US" sz="1800" dirty="0" smtClean="0">
                <a:solidFill>
                  <a:srgbClr val="FF0000"/>
                </a:solidFill>
                <a:latin typeface="Georgia" pitchFamily="18" charset="0"/>
              </a:rPr>
              <a:t> </a:t>
            </a:r>
            <a:r>
              <a:rPr lang="en-US" sz="1800" dirty="0" smtClean="0">
                <a:solidFill>
                  <a:srgbClr val="002060"/>
                </a:solidFill>
                <a:latin typeface="Georgia" pitchFamily="18" charset="0"/>
              </a:rPr>
              <a:t>= customer does not meet eligibility requirements to apply for voter registration.</a:t>
            </a:r>
          </a:p>
          <a:p>
            <a:pPr algn="l"/>
            <a:endParaRPr lang="en-US" sz="1000" dirty="0" smtClean="0">
              <a:solidFill>
                <a:srgbClr val="002060"/>
              </a:solidFill>
              <a:latin typeface="Georgia" pitchFamily="18" charset="0"/>
            </a:endParaRPr>
          </a:p>
          <a:p>
            <a:pPr algn="l"/>
            <a:r>
              <a:rPr lang="en-US" sz="1800" dirty="0" smtClean="0">
                <a:solidFill>
                  <a:srgbClr val="C00000"/>
                </a:solidFill>
                <a:latin typeface="Georgia" pitchFamily="18" charset="0"/>
              </a:rPr>
              <a:t>Signature Update </a:t>
            </a:r>
            <a:r>
              <a:rPr lang="en-US" sz="1800" dirty="0" smtClean="0">
                <a:solidFill>
                  <a:srgbClr val="002060"/>
                </a:solidFill>
                <a:latin typeface="Georgia" pitchFamily="18" charset="0"/>
              </a:rPr>
              <a:t>= customer received notification from the Supervisor of Elections that no signature was on the motor voter application.</a:t>
            </a:r>
          </a:p>
          <a:p>
            <a:pPr algn="l"/>
            <a:endParaRPr lang="en-US" sz="1800" dirty="0" smtClean="0">
              <a:solidFill>
                <a:srgbClr val="002060"/>
              </a:solidFill>
              <a:latin typeface="Georgia" pitchFamily="18" charset="0"/>
            </a:endParaRPr>
          </a:p>
          <a:p>
            <a:pPr algn="l"/>
            <a:endParaRPr lang="en-US" sz="1800" dirty="0" smtClean="0">
              <a:solidFill>
                <a:srgbClr val="002060"/>
              </a:solidFill>
              <a:latin typeface="Georgia" pitchFamily="18" charset="0"/>
            </a:endParaRPr>
          </a:p>
          <a:p>
            <a:pPr algn="l"/>
            <a:endParaRPr lang="en-US" sz="1800" dirty="0" smtClean="0">
              <a:solidFill>
                <a:srgbClr val="002060"/>
              </a:solidFill>
              <a:latin typeface="Georgia" pitchFamily="18" charset="0"/>
            </a:endParaRPr>
          </a:p>
          <a:p>
            <a:pPr algn="l"/>
            <a:endParaRPr lang="en-US" sz="1800" dirty="0" smtClean="0">
              <a:solidFill>
                <a:srgbClr val="002060"/>
              </a:solidFill>
              <a:latin typeface="Georgia" pitchFamily="18" charset="0"/>
            </a:endParaRPr>
          </a:p>
          <a:p>
            <a:pPr algn="l"/>
            <a:endParaRPr lang="en-US" sz="1800" dirty="0">
              <a:solidFill>
                <a:srgbClr val="00206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pic>
        <p:nvPicPr>
          <p:cNvPr id="6" name="Picture 7"/>
          <p:cNvPicPr>
            <a:picLocks noChangeAspect="1" noChangeArrowheads="1"/>
          </p:cNvPicPr>
          <p:nvPr/>
        </p:nvPicPr>
        <p:blipFill>
          <a:blip r:embed="rId3"/>
          <a:srcRect/>
          <a:stretch>
            <a:fillRect/>
          </a:stretch>
        </p:blipFill>
        <p:spPr bwMode="auto">
          <a:xfrm>
            <a:off x="990600" y="1295401"/>
            <a:ext cx="7239000" cy="1066800"/>
          </a:xfrm>
          <a:prstGeom prst="rect">
            <a:avLst/>
          </a:prstGeom>
          <a:noFill/>
          <a:ln w="9525">
            <a:noFill/>
            <a:miter lim="800000"/>
            <a:headEnd/>
            <a:tailEnd/>
          </a:ln>
          <a:effectLst/>
        </p:spPr>
      </p:pic>
      <p:sp>
        <p:nvSpPr>
          <p:cNvPr id="8" name="Flowchart: Connector 7"/>
          <p:cNvSpPr/>
          <p:nvPr/>
        </p:nvSpPr>
        <p:spPr>
          <a:xfrm>
            <a:off x="1143000" y="1676400"/>
            <a:ext cx="128016" cy="128016"/>
          </a:xfrm>
          <a:prstGeom prst="flowChartConnector">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solidFill>
                  <a:srgbClr val="C00000"/>
                </a:solidFill>
                <a:latin typeface="Georgia" pitchFamily="18" charset="0"/>
              </a:rPr>
              <a:t>Motor Voter Issuance Screen</a:t>
            </a:r>
            <a:endParaRPr lang="en-US" dirty="0">
              <a:solidFill>
                <a:srgbClr val="C0000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pic>
        <p:nvPicPr>
          <p:cNvPr id="6" name="Picture 8"/>
          <p:cNvPicPr>
            <a:picLocks noChangeAspect="1" noChangeArrowheads="1"/>
          </p:cNvPicPr>
          <p:nvPr/>
        </p:nvPicPr>
        <p:blipFill>
          <a:blip r:embed="rId3"/>
          <a:srcRect l="6281" t="8376" r="4031" b="11125"/>
          <a:stretch>
            <a:fillRect/>
          </a:stretch>
        </p:blipFill>
        <p:spPr bwMode="auto">
          <a:xfrm>
            <a:off x="1371600" y="1371600"/>
            <a:ext cx="6400800" cy="3962400"/>
          </a:xfrm>
          <a:prstGeom prst="rect">
            <a:avLst/>
          </a:prstGeom>
          <a:noFill/>
          <a:ln w="28575">
            <a:solidFill>
              <a:srgbClr val="333399"/>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914400"/>
          </a:xfrm>
        </p:spPr>
        <p:txBody>
          <a:bodyPr/>
          <a:lstStyle/>
          <a:p>
            <a:r>
              <a:rPr lang="en-US" dirty="0" smtClean="0">
                <a:solidFill>
                  <a:srgbClr val="C00000"/>
                </a:solidFill>
                <a:latin typeface="Georgia" pitchFamily="18" charset="0"/>
              </a:rPr>
              <a:t>Party Selection Screen</a:t>
            </a:r>
            <a:endParaRPr lang="en-US" dirty="0">
              <a:solidFill>
                <a:srgbClr val="C00000"/>
              </a:solidFill>
              <a:latin typeface="Georgia" pitchFamily="18" charset="0"/>
            </a:endParaRPr>
          </a:p>
        </p:txBody>
      </p:sp>
      <p:pic>
        <p:nvPicPr>
          <p:cNvPr id="4" name="Picture 3" descr="TR001018374.PNG"/>
          <p:cNvPicPr>
            <a:picLocks noChangeAspect="1"/>
          </p:cNvPicPr>
          <p:nvPr/>
        </p:nvPicPr>
        <p:blipFill>
          <a:blip r:embed="rId2"/>
          <a:srcRect t="80049"/>
          <a:stretch>
            <a:fillRect/>
          </a:stretch>
        </p:blipFill>
        <p:spPr>
          <a:xfrm>
            <a:off x="0" y="5486400"/>
            <a:ext cx="9144000" cy="1367443"/>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1219200" y="838200"/>
            <a:ext cx="6329362" cy="4065851"/>
          </a:xfrm>
          <a:prstGeom prst="rect">
            <a:avLst/>
          </a:prstGeom>
          <a:noFill/>
          <a:ln w="9525">
            <a:noFill/>
            <a:miter lim="800000"/>
            <a:headEnd/>
            <a:tailEnd/>
          </a:ln>
          <a:effectLst/>
        </p:spPr>
      </p:pic>
      <p:sp>
        <p:nvSpPr>
          <p:cNvPr id="5" name="TextBox 4"/>
          <p:cNvSpPr txBox="1"/>
          <p:nvPr/>
        </p:nvSpPr>
        <p:spPr>
          <a:xfrm>
            <a:off x="685800" y="4876800"/>
            <a:ext cx="7467600" cy="646331"/>
          </a:xfrm>
          <a:prstGeom prst="rect">
            <a:avLst/>
          </a:prstGeom>
          <a:noFill/>
        </p:spPr>
        <p:txBody>
          <a:bodyPr wrap="square" rtlCol="0">
            <a:spAutoFit/>
          </a:bodyPr>
          <a:lstStyle/>
          <a:p>
            <a:r>
              <a:rPr lang="en-US" b="1" dirty="0" smtClean="0">
                <a:solidFill>
                  <a:srgbClr val="002060"/>
                </a:solidFill>
              </a:rPr>
              <a:t>If the customer is unsure of his/her party affiliation, each office has a list of parties they may review to make their selection.</a:t>
            </a:r>
            <a:endParaRPr lang="en-US" b="1"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TotalTime>
  <Words>954</Words>
  <Application>Microsoft Office PowerPoint</Application>
  <PresentationFormat>On-screen Show (4:3)</PresentationFormat>
  <Paragraphs>153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Voter Registration Processing</vt:lpstr>
      <vt:lpstr>Eligibility Requirements</vt:lpstr>
      <vt:lpstr> </vt:lpstr>
      <vt:lpstr> </vt:lpstr>
      <vt:lpstr>Application Types</vt:lpstr>
      <vt:lpstr>Application Types</vt:lpstr>
      <vt:lpstr>Motor Voter Issuance Screen</vt:lpstr>
      <vt:lpstr>Party Selection Screen</vt:lpstr>
      <vt:lpstr>Motor Voter Issuance</vt:lpstr>
      <vt:lpstr> Legal Presence and Address Verification  </vt:lpstr>
      <vt:lpstr>Slide 12</vt:lpstr>
      <vt:lpstr> Confidential personal information is defined by the laws listed below.  Driver Privacy Protection Act (DPPA) – Federal law Section 119.071 (4), Florida Statutes   The Providing Agency is responsible for protecting information defined as confidential or as otherwise prohibited from public inspection or copying under Public Records Law.  The Requesting Agency is responsible for protecting confidential information by ensuring users with access are instructed on confidential nature of information.  The Requesting Agency is responsible for ensuring users acknowledge their understanding of confidentiality requirements.   </vt:lpstr>
      <vt:lpstr> </vt:lpstr>
      <vt:lpstr>Slide 15</vt:lpstr>
      <vt:lpstr> </vt:lpstr>
      <vt:lpstr>Slide 17</vt:lpstr>
      <vt:lpstr> </vt:lpstr>
      <vt:lpstr> </vt:lpstr>
      <vt:lpstr> Once every three years, the Providing Agency will request in writing, the submission of an attestation indicating that:  a.  an audit of internal controls was performed  b.  the audit indicates the controls are adequate to protect confidential personal data  c.  the attestation was completed by a CPA, internal auditor or inspector general  The attestation must be received by the Providing Agency within 180 days of written request </vt:lpstr>
      <vt:lpstr>Slide 21</vt:lpstr>
      <vt:lpstr>Slide 22</vt:lpstr>
      <vt:lpstr>Slide 23</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76</cp:revision>
  <dcterms:created xsi:type="dcterms:W3CDTF">2012-03-21T12:49:05Z</dcterms:created>
  <dcterms:modified xsi:type="dcterms:W3CDTF">2012-04-26T20:31:06Z</dcterms:modified>
</cp:coreProperties>
</file>